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8"/>
  </p:notesMasterIdLst>
  <p:sldIdLst>
    <p:sldId id="298" r:id="rId2"/>
    <p:sldId id="273" r:id="rId3"/>
    <p:sldId id="306" r:id="rId4"/>
    <p:sldId id="307" r:id="rId5"/>
    <p:sldId id="308" r:id="rId6"/>
    <p:sldId id="309" r:id="rId7"/>
    <p:sldId id="302" r:id="rId8"/>
    <p:sldId id="310" r:id="rId9"/>
    <p:sldId id="285" r:id="rId10"/>
    <p:sldId id="301" r:id="rId11"/>
    <p:sldId id="287" r:id="rId12"/>
    <p:sldId id="282" r:id="rId13"/>
    <p:sldId id="311" r:id="rId14"/>
    <p:sldId id="279" r:id="rId15"/>
    <p:sldId id="303" r:id="rId16"/>
    <p:sldId id="28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92" d="100"/>
          <a:sy n="92" d="100"/>
        </p:scale>
        <p:origin x="5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AF8A1-A4C8-4CD8-8297-88AAC3293F6C}" type="datetimeFigureOut">
              <a:rPr lang="cs-CZ" smtClean="0"/>
              <a:t>08.11.2022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8A06C2-85A2-49DF-8761-B2EC22B1E83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242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A06C2-85A2-49DF-8761-B2EC22B1E83E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472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A06C2-85A2-49DF-8761-B2EC22B1E83E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0072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8A06C2-85A2-49DF-8761-B2EC22B1E83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27787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8A06C2-85A2-49DF-8761-B2EC22B1E83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434472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8A06C2-85A2-49DF-8761-B2EC22B1E83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279391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8A06C2-85A2-49DF-8761-B2EC22B1E83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67463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8A06C2-85A2-49DF-8761-B2EC22B1E83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87432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88A06C2-85A2-49DF-8761-B2EC22B1E83E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5024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88A06C2-85A2-49DF-8761-B2EC22B1E83E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98960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11/8/2022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11/8/2022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vcr.cz/clanek/pristupnost-internetovych-stranek-a-mobilnich-aplikaci.aspx?q=Y2hudW09NQ%3d%3d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vcr.cz/clanek/pristupnost-internetovych-stranek-a-mobilnich-aplikaci.asp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tyflokabinet.cz/pristupnost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yflokabinet.cz/" TargetMode="External"/><Relationship Id="rId2" Type="http://schemas.openxmlformats.org/officeDocument/2006/relationships/hyperlink" Target="mailto:snyrych@sons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cs/TXT/?uri=CELEX:32014L0024#MainContent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ur-lex.europa.eu/legal-content/CS/TXT/?uri=uriserv:OJ.L_.2019.151.01.0070.01.CES&amp;toc=OJ:L:2019:151:TOC" TargetMode="External"/><Relationship Id="rId4" Type="http://schemas.openxmlformats.org/officeDocument/2006/relationships/hyperlink" Target="https://eur-lex.europa.eu/legal-content/CS/TXT/?uri=CELEX:32016L2102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zakonyprolidi.cz/cs/2016-134#p9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yflokabinet.cz/clanky/novy_zakon_o_pristupnosti" TargetMode="External"/><Relationship Id="rId2" Type="http://schemas.openxmlformats.org/officeDocument/2006/relationships/hyperlink" Target="https://www.zakonyprolidi.cz/cs/2019-99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3.org/TR/WCAG21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57E3FF-F777-4D6C-B719-14B1724F5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2700" dirty="0"/>
              <a:t>Přístupnost knihovních dat</a:t>
            </a:r>
            <a:br>
              <a:rPr lang="cs-CZ" sz="2700" dirty="0"/>
            </a:br>
            <a:br>
              <a:rPr lang="cs-CZ" dirty="0"/>
            </a:br>
            <a:r>
              <a:rPr lang="cs-CZ" sz="4900" dirty="0"/>
              <a:t>Evropské směrnice o přístupnosti a knihovny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598DEA-A65C-5CE7-DD97-6406F5AAA74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4127" y="5018808"/>
            <a:ext cx="4754880" cy="1290551"/>
          </a:xfrm>
        </p:spPr>
        <p:txBody>
          <a:bodyPr/>
          <a:lstStyle/>
          <a:p>
            <a:r>
              <a:rPr lang="cs-CZ" dirty="0"/>
              <a:t>Jan Šnyrych</a:t>
            </a:r>
          </a:p>
          <a:p>
            <a:r>
              <a:rPr lang="cs-CZ" dirty="0"/>
              <a:t>Sjednocená organizace </a:t>
            </a:r>
            <a:br>
              <a:rPr lang="cs-CZ" dirty="0"/>
            </a:br>
            <a:r>
              <a:rPr lang="cs-CZ" dirty="0"/>
              <a:t>nevidomých a slabozrakých ČR, z. s.</a:t>
            </a:r>
          </a:p>
        </p:txBody>
      </p:sp>
      <p:pic>
        <p:nvPicPr>
          <p:cNvPr id="4" name="Picture 6" descr="sons">
            <a:extLst>
              <a:ext uri="{FF2B5EF4-FFF2-40B4-BE49-F238E27FC236}">
                <a16:creationId xmlns:a16="http://schemas.microsoft.com/office/drawing/2014/main" id="{E88A0804-ACE2-4688-9A3D-51F26948EB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987631" y="5363838"/>
            <a:ext cx="2446337" cy="655637"/>
          </a:xfrm>
          <a:prstGeom prst="rect">
            <a:avLst/>
          </a:prstGeom>
          <a:noFill/>
          <a:ln w="28575">
            <a:solidFill>
              <a:srgbClr val="FFCC99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370735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25A2CA-6EE7-4C94-9AD4-9DFEE3009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Nepřiměřená zátěž - zákon č. 99/2019 sb.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1AE9EB-5A91-4CF2-9431-B99035998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03275" indent="-358775">
              <a:buFont typeface="Wingdings" panose="05000000000000000000" pitchFamily="2" charset="2"/>
              <a:buChar char="q"/>
            </a:pPr>
            <a:endParaRPr lang="cs-CZ" sz="2800" dirty="0"/>
          </a:p>
          <a:p>
            <a:pPr marL="444500" indent="0">
              <a:buNone/>
            </a:pPr>
            <a:r>
              <a:rPr lang="cs-CZ" sz="2800" dirty="0"/>
              <a:t>Pokud by zpřístupnění části webu způsobilo nepřiměřenou zátěž, není nutno tuto část zpřístupňovat.</a:t>
            </a:r>
          </a:p>
          <a:p>
            <a:pPr marL="444500" indent="0">
              <a:buNone/>
            </a:pPr>
            <a:endParaRPr lang="cs-CZ" sz="2800" dirty="0"/>
          </a:p>
          <a:p>
            <a:pPr marL="444500" indent="0">
              <a:buNone/>
            </a:pPr>
            <a:r>
              <a:rPr lang="cs-CZ" sz="2800" dirty="0"/>
              <a:t>Nepřiměřená zátěž = přínosy pro uživatele vs náklady</a:t>
            </a:r>
          </a:p>
          <a:p>
            <a:pPr marL="444500" indent="0">
              <a:buNone/>
            </a:pPr>
            <a:endParaRPr lang="cs-CZ" sz="2800" dirty="0"/>
          </a:p>
          <a:p>
            <a:pPr marL="803275" indent="-358775">
              <a:buFont typeface="Wingdings" panose="05000000000000000000" pitchFamily="2" charset="2"/>
              <a:buChar char="q"/>
            </a:pPr>
            <a:r>
              <a:rPr lang="cs-CZ" sz="2800" dirty="0"/>
              <a:t>Nepřiměřená zátěž musí být odůvodněna v Prohlášení o přístupnosti.</a:t>
            </a:r>
          </a:p>
          <a:p>
            <a:pPr marL="803275" indent="-358775">
              <a:buFont typeface="Wingdings" panose="05000000000000000000" pitchFamily="2" charset="2"/>
              <a:buChar char="q"/>
            </a:pPr>
            <a:r>
              <a:rPr lang="cs-CZ" sz="2800" dirty="0"/>
              <a:t>Je-li to možné, musí být nabídnuto náhradní řešení.</a:t>
            </a:r>
          </a:p>
        </p:txBody>
      </p:sp>
    </p:spTree>
    <p:extLst>
      <p:ext uri="{BB962C8B-B14F-4D97-AF65-F5344CB8AC3E}">
        <p14:creationId xmlns:p14="http://schemas.microsoft.com/office/powerpoint/2010/main" val="3015582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25A2CA-6EE7-4C94-9AD4-9DFEE3009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Prohlášení o přístupnosti</a:t>
            </a:r>
            <a:br>
              <a:rPr lang="cs-CZ" dirty="0"/>
            </a:br>
            <a:r>
              <a:rPr lang="cs-CZ" dirty="0"/>
              <a:t>zákon č. 99/2019 sb.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1AE9EB-5A91-4CF2-9431-B990359985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910" y="2327564"/>
            <a:ext cx="9720073" cy="4023360"/>
          </a:xfrm>
        </p:spPr>
        <p:txBody>
          <a:bodyPr>
            <a:normAutofit fontScale="85000" lnSpcReduction="20000"/>
          </a:bodyPr>
          <a:lstStyle/>
          <a:p>
            <a:pPr marL="803275" indent="-358775">
              <a:buFont typeface="Wingdings" panose="05000000000000000000" pitchFamily="2" charset="2"/>
              <a:buChar char="q"/>
            </a:pPr>
            <a:endParaRPr lang="cs-CZ" sz="2800" dirty="0"/>
          </a:p>
          <a:p>
            <a:pPr marL="444500" indent="0">
              <a:buNone/>
            </a:pPr>
            <a:r>
              <a:rPr lang="cs-CZ" sz="2800" dirty="0"/>
              <a:t>Ke každému webu či aplikaci musí být zveřejněno prohlášení o přístupnosti, které musí obsahovat zejména:</a:t>
            </a:r>
          </a:p>
          <a:p>
            <a:pPr marL="803275" indent="-358775">
              <a:buFont typeface="Wingdings" panose="05000000000000000000" pitchFamily="2" charset="2"/>
              <a:buChar char="q"/>
            </a:pPr>
            <a:r>
              <a:rPr lang="cs-CZ" sz="2800" dirty="0"/>
              <a:t>Informaci, v jaké míře web/aplikace odpovídá požadavkům na přístupnost.</a:t>
            </a:r>
          </a:p>
          <a:p>
            <a:pPr marL="803275" indent="-358775">
              <a:buFont typeface="Wingdings" panose="05000000000000000000" pitchFamily="2" charset="2"/>
              <a:buChar char="q"/>
            </a:pPr>
            <a:r>
              <a:rPr lang="cs-CZ" sz="2800" dirty="0"/>
              <a:t>Specifikace částí, které nejsou přístupné pro nepřiměřenou zátěž, odůvodnění zátěže a popis náhradního řešení.</a:t>
            </a:r>
          </a:p>
          <a:p>
            <a:pPr marL="803275" indent="-358775">
              <a:buFont typeface="Wingdings" panose="05000000000000000000" pitchFamily="2" charset="2"/>
              <a:buChar char="q"/>
            </a:pPr>
            <a:r>
              <a:rPr lang="cs-CZ" sz="2800" dirty="0"/>
              <a:t>Datum a způsob vypracování a aktualizace prohlášení.</a:t>
            </a:r>
          </a:p>
          <a:p>
            <a:pPr marL="803275" indent="-358775">
              <a:buFont typeface="Wingdings" panose="05000000000000000000" pitchFamily="2" charset="2"/>
              <a:buChar char="q"/>
            </a:pPr>
            <a:r>
              <a:rPr lang="cs-CZ" sz="2800" dirty="0"/>
              <a:t>Kontakt v rámci organizace a na MV ČR pro řešení špatné přístupnosti.</a:t>
            </a:r>
          </a:p>
          <a:p>
            <a:pPr marL="90000" indent="0">
              <a:buNone/>
            </a:pPr>
            <a:r>
              <a:rPr lang="cs-CZ" sz="2800" dirty="0"/>
              <a:t>Obsah prohlášení by měl odpovídat </a:t>
            </a:r>
            <a:r>
              <a:rPr lang="cs-CZ" sz="2800" dirty="0">
                <a:hlinkClick r:id="rId3"/>
              </a:rPr>
              <a:t>vzoru na webu MV ČR</a:t>
            </a:r>
            <a:r>
              <a:rPr lang="cs-CZ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1911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DCD548-0007-42FF-9B94-65558F9BD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Orgány pro dozor a metodiku</a:t>
            </a:r>
            <a:br>
              <a:rPr lang="cs-CZ" dirty="0"/>
            </a:br>
            <a:r>
              <a:rPr lang="cs-CZ" dirty="0"/>
              <a:t>zákon č. 99/2019 sb.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F3FA7A-2EFC-4F38-91D8-B369190FBE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44500" indent="0">
              <a:buNone/>
            </a:pPr>
            <a:r>
              <a:rPr lang="cs-CZ" sz="2800" dirty="0"/>
              <a:t>Oficiální metodické materiály jsou k dispozici na </a:t>
            </a:r>
            <a:r>
              <a:rPr lang="cs-CZ" sz="2800" dirty="0">
                <a:hlinkClick r:id="rId3"/>
              </a:rPr>
              <a:t>webu Ministerstva vnitra</a:t>
            </a:r>
            <a:r>
              <a:rPr lang="cs-CZ" sz="2800" dirty="0"/>
              <a:t>.</a:t>
            </a:r>
          </a:p>
          <a:p>
            <a:pPr marL="444500" indent="0">
              <a:buNone/>
            </a:pPr>
            <a:endParaRPr lang="cs-CZ" sz="2800" dirty="0"/>
          </a:p>
          <a:p>
            <a:pPr marL="444500" indent="0">
              <a:buNone/>
            </a:pPr>
            <a:r>
              <a:rPr lang="cs-CZ" sz="2800" dirty="0"/>
              <a:t>Kontrolní pravomoc má aktuálně též Ministerstvo vnitra.</a:t>
            </a:r>
          </a:p>
          <a:p>
            <a:pPr marL="444500" indent="0">
              <a:buNone/>
            </a:pPr>
            <a:endParaRPr lang="cs-CZ" sz="2800" dirty="0"/>
          </a:p>
          <a:p>
            <a:pPr marL="444500" indent="0">
              <a:buNone/>
            </a:pPr>
            <a:r>
              <a:rPr lang="cs-CZ" sz="2800" dirty="0"/>
              <a:t>V roce 2023 mají kompetence Ministerstva vnitra </a:t>
            </a:r>
            <a:br>
              <a:rPr lang="cs-CZ" sz="2800" dirty="0"/>
            </a:br>
            <a:r>
              <a:rPr lang="cs-CZ" sz="2800" dirty="0"/>
              <a:t>k přístupnosti ve veřejném sektoru </a:t>
            </a:r>
            <a:br>
              <a:rPr lang="cs-CZ" sz="2800" dirty="0"/>
            </a:br>
            <a:r>
              <a:rPr lang="cs-CZ" sz="2800" dirty="0"/>
              <a:t>přejít na nově vzniklou Digitální a informační agenturu.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237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ECA21B-6EAD-00A7-1DA8-9DFD7B022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SONS může pomoci s přístupností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C3CCF1E-E8F6-C7AE-6EB3-30C8633B41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12800" marR="0" lvl="0" indent="-3683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Testování přístupnosti</a:t>
            </a:r>
          </a:p>
          <a:p>
            <a:pPr marL="986536" lvl="1" indent="-368300"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lang="cs-CZ" sz="2400" dirty="0">
                <a:solidFill>
                  <a:prstClr val="black"/>
                </a:solidFill>
                <a:latin typeface="Tw Cen MT" panose="020B0602020104020603"/>
              </a:rPr>
              <a:t>Základní test</a:t>
            </a:r>
          </a:p>
          <a:p>
            <a:pPr marL="986536" lvl="1" indent="-368300"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Podrobný audit přístupnosti</a:t>
            </a:r>
          </a:p>
          <a:p>
            <a:pPr marL="812800" marR="0" lvl="0" indent="-3683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Wingdings" panose="05000000000000000000" pitchFamily="2" charset="2"/>
              <a:buChar char="q"/>
              <a:tabLst/>
              <a:defRPr/>
            </a:pPr>
            <a:r>
              <a:rPr kumimoji="0" lang="cs-CZ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Vzdělávání (kurzy na míru)</a:t>
            </a:r>
          </a:p>
          <a:p>
            <a:pPr marL="986536" lvl="1" indent="-368300"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 kodéry, vývojáře</a:t>
            </a:r>
          </a:p>
          <a:p>
            <a:pPr marL="986536" lvl="1" indent="-368300"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Wingdings" panose="05000000000000000000" pitchFamily="2" charset="2"/>
              <a:buChar char="q"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Pro tvůrce obsahu</a:t>
            </a:r>
          </a:p>
          <a:p>
            <a:pPr marL="986536" lvl="1" indent="-368300"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Font typeface="Wingdings" panose="05000000000000000000" pitchFamily="2" charset="2"/>
              <a:buChar char="q"/>
              <a:defRPr/>
            </a:pPr>
            <a:endParaRPr lang="cs-CZ" sz="2400" dirty="0">
              <a:solidFill>
                <a:prstClr val="black"/>
              </a:solidFill>
              <a:latin typeface="Tw Cen MT" panose="020B0602020104020603"/>
            </a:endParaRPr>
          </a:p>
          <a:p>
            <a:pPr marL="618236" lvl="1" indent="0">
              <a:spcBef>
                <a:spcPts val="1200"/>
              </a:spcBef>
              <a:spcAft>
                <a:spcPts val="200"/>
              </a:spcAft>
              <a:buClr>
                <a:srgbClr val="4A66AC"/>
              </a:buClr>
              <a:buSzPct val="100000"/>
              <a:buNone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  <a:hlinkClick r:id="rId2"/>
              </a:rPr>
              <a:t>www.tyflokabinet.cz/pristupnost</a:t>
            </a:r>
            <a:endParaRPr kumimoji="0" lang="cs-CZ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13242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1D16E2-DDAF-4B51-84A3-E9F75101E5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přístupnost testujeme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1B6E5B-9246-4653-A65E-78AA66617B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12800" lvl="0" indent="-368300">
              <a:buFont typeface="Wingdings" panose="05000000000000000000" pitchFamily="2" charset="2"/>
              <a:buChar char="q"/>
            </a:pPr>
            <a:r>
              <a:rPr lang="cs-CZ" sz="2800" dirty="0"/>
              <a:t>Kontrola automatizovanými nástroji</a:t>
            </a:r>
          </a:p>
          <a:p>
            <a:pPr marL="812800" lvl="0" indent="-368300">
              <a:buFont typeface="Wingdings" panose="05000000000000000000" pitchFamily="2" charset="2"/>
              <a:buChar char="q"/>
            </a:pPr>
            <a:r>
              <a:rPr lang="cs-CZ" sz="2800" dirty="0"/>
              <a:t>Ruční kontrola webu/aplikace se spuštěnými nástroji pro zpřístupnění</a:t>
            </a:r>
          </a:p>
          <a:p>
            <a:pPr marL="812800" lvl="0" indent="-368300">
              <a:buFont typeface="Wingdings" panose="05000000000000000000" pitchFamily="2" charset="2"/>
              <a:buChar char="q"/>
            </a:pPr>
            <a:r>
              <a:rPr lang="cs-CZ" sz="2800" dirty="0"/>
              <a:t>Uživatelský test provedený uživateli s různým stupněm zrakového postižení</a:t>
            </a:r>
          </a:p>
          <a:p>
            <a:pPr marL="812800" lvl="0" indent="-368300">
              <a:buFont typeface="Wingdings" panose="05000000000000000000" pitchFamily="2" charset="2"/>
              <a:buChar char="q"/>
            </a:pPr>
            <a:r>
              <a:rPr lang="cs-CZ" sz="2800" dirty="0"/>
              <a:t>Prioritizace problémů, konkrétní návrhy řešení</a:t>
            </a:r>
          </a:p>
          <a:p>
            <a:pPr marL="812800" lvl="0" indent="-368300">
              <a:buFont typeface="Wingdings" panose="05000000000000000000" pitchFamily="2" charset="2"/>
              <a:buChar char="q"/>
            </a:pPr>
            <a:r>
              <a:rPr lang="cs-CZ" sz="2800" dirty="0"/>
              <a:t>Pro kodéry možnost přímé konzultace</a:t>
            </a:r>
          </a:p>
          <a:p>
            <a:pPr marL="812800" lvl="0" indent="-368300">
              <a:buFont typeface="Wingdings" panose="05000000000000000000" pitchFamily="2" charset="2"/>
              <a:buChar char="q"/>
            </a:pPr>
            <a:r>
              <a:rPr lang="cs-CZ" sz="2800" dirty="0" err="1"/>
              <a:t>Retest</a:t>
            </a:r>
            <a:r>
              <a:rPr lang="cs-CZ" sz="2800" dirty="0"/>
              <a:t> provedených úprav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4858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DCD548-0007-42FF-9B94-65558F9BD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zajistit přístupnost připravovaného projektu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1F3FA7A-2EFC-4F38-91D8-B369190FB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9" y="2286000"/>
            <a:ext cx="9647336" cy="4023360"/>
          </a:xfrm>
        </p:spPr>
        <p:txBody>
          <a:bodyPr>
            <a:normAutofit/>
          </a:bodyPr>
          <a:lstStyle/>
          <a:p>
            <a:pPr marL="812800" indent="-368300">
              <a:buFont typeface="Wingdings" panose="05000000000000000000" pitchFamily="2" charset="2"/>
              <a:buChar char="q"/>
            </a:pPr>
            <a:r>
              <a:rPr lang="cs-CZ" sz="2800" dirty="0"/>
              <a:t>V zadávací dokumentaci specifikovat požadavek na soulad </a:t>
            </a:r>
            <a:br>
              <a:rPr lang="cs-CZ" sz="2800" dirty="0"/>
            </a:br>
            <a:r>
              <a:rPr lang="cs-CZ" sz="2800" dirty="0"/>
              <a:t>s WCAG 2.1 v úrovni AA</a:t>
            </a:r>
          </a:p>
          <a:p>
            <a:pPr marL="812800" indent="-368300">
              <a:buFont typeface="Wingdings" panose="05000000000000000000" pitchFamily="2" charset="2"/>
              <a:buChar char="q"/>
            </a:pPr>
            <a:r>
              <a:rPr lang="cs-CZ" sz="2800" dirty="0"/>
              <a:t>Participace specialisty na přístupnost od začátku projektu</a:t>
            </a:r>
          </a:p>
          <a:p>
            <a:pPr marL="812800" indent="-368300">
              <a:buFont typeface="Wingdings" panose="05000000000000000000" pitchFamily="2" charset="2"/>
              <a:buChar char="q"/>
            </a:pPr>
            <a:r>
              <a:rPr lang="cs-CZ" sz="2800" dirty="0"/>
              <a:t>Případné úvodní zaškolení kodérů</a:t>
            </a:r>
          </a:p>
          <a:p>
            <a:pPr marL="812800" indent="-368300">
              <a:buFont typeface="Wingdings" panose="05000000000000000000" pitchFamily="2" charset="2"/>
              <a:buChar char="q"/>
            </a:pPr>
            <a:r>
              <a:rPr lang="cs-CZ" sz="2800" dirty="0"/>
              <a:t>Zahrnutí testování přístupnosti ve všech fázích vývoje</a:t>
            </a:r>
          </a:p>
          <a:p>
            <a:pPr marL="812800" indent="-368300">
              <a:buFont typeface="Wingdings" panose="05000000000000000000" pitchFamily="2" charset="2"/>
              <a:buChar char="q"/>
            </a:pPr>
            <a:r>
              <a:rPr lang="cs-CZ" sz="2800" dirty="0"/>
              <a:t>Závěrečný test přístupnosti před převzetím hotového projektu</a:t>
            </a:r>
          </a:p>
          <a:p>
            <a:pPr marL="812800" indent="-368300">
              <a:buFont typeface="Wingdings" panose="05000000000000000000" pitchFamily="2" charset="2"/>
              <a:buChar char="q"/>
            </a:pPr>
            <a:r>
              <a:rPr lang="cs-CZ" sz="2800" dirty="0"/>
              <a:t>Zaškolení tvůrců obsahu</a:t>
            </a:r>
          </a:p>
        </p:txBody>
      </p:sp>
    </p:spTree>
    <p:extLst>
      <p:ext uri="{BB962C8B-B14F-4D97-AF65-F5344CB8AC3E}">
        <p14:creationId xmlns:p14="http://schemas.microsoft.com/office/powerpoint/2010/main" val="4102432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A0A13E-0D33-4153-89F5-F98298134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Děkuji za pozornost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0C7C20-994C-49BE-9206-E61E40B69D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2400" b="1" dirty="0"/>
              <a:t>Jan Šnyrych</a:t>
            </a:r>
            <a:r>
              <a:rPr lang="cs-CZ" sz="2400" dirty="0"/>
              <a:t>			                  		      +420 731 169 643</a:t>
            </a:r>
          </a:p>
          <a:p>
            <a:pPr defTabSz="889000"/>
            <a:r>
              <a:rPr lang="cs-CZ" sz="2400" dirty="0">
                <a:solidFill>
                  <a:schemeClr val="bg2">
                    <a:lumMod val="25000"/>
                  </a:schemeClr>
                </a:solidFill>
                <a:hlinkClick r:id="rId2"/>
              </a:rPr>
              <a:t>snyrych@sons.cz</a:t>
            </a:r>
            <a:r>
              <a:rPr lang="cs-CZ" sz="2400" dirty="0"/>
              <a:t>						      SONS ČR, z. s.</a:t>
            </a:r>
          </a:p>
          <a:p>
            <a:endParaRPr lang="cs-CZ" sz="2400" dirty="0"/>
          </a:p>
          <a:p>
            <a:r>
              <a:rPr lang="cs-CZ" sz="2400" b="1" dirty="0"/>
              <a:t>Tyflokabinet, </a:t>
            </a:r>
            <a:r>
              <a:rPr lang="cs-CZ" sz="2400" dirty="0"/>
              <a:t>			  			       </a:t>
            </a:r>
            <a:r>
              <a:rPr lang="cs-CZ" sz="2400" dirty="0">
                <a:hlinkClick r:id="rId3"/>
              </a:rPr>
              <a:t>www.tyflokabinet.cz</a:t>
            </a:r>
            <a:endParaRPr lang="cs-CZ" sz="2400" dirty="0"/>
          </a:p>
          <a:p>
            <a:r>
              <a:rPr lang="cs-CZ" sz="2400" dirty="0"/>
              <a:t>metodické centrum elektronických kompenzačních pomůcek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94803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AE5A8E-9383-48D7-92F8-9CB4FAB02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Tři důležité evropské směrnice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4FC2F45-4A3D-478A-BA64-075D7976A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3737" y="2140528"/>
            <a:ext cx="9720073" cy="4231178"/>
          </a:xfrm>
        </p:spPr>
        <p:txBody>
          <a:bodyPr>
            <a:normAutofit lnSpcReduction="10000"/>
          </a:bodyPr>
          <a:lstStyle/>
          <a:p>
            <a:pPr marL="444500" indent="0" algn="just">
              <a:buNone/>
            </a:pPr>
            <a:r>
              <a:rPr lang="cs-CZ" sz="2800" dirty="0">
                <a:hlinkClick r:id="rId3"/>
              </a:rPr>
              <a:t>Směrnice Evropského parlamentu a Rady (EU) 2014/24/EU </a:t>
            </a:r>
            <a:br>
              <a:rPr lang="cs-CZ" sz="2800" dirty="0">
                <a:hlinkClick r:id="rId3"/>
              </a:rPr>
            </a:br>
            <a:r>
              <a:rPr lang="cs-CZ" sz="2800" dirty="0">
                <a:hlinkClick r:id="rId3"/>
              </a:rPr>
              <a:t>o zadávání veřejných zakázek </a:t>
            </a:r>
            <a:endParaRPr lang="cs-CZ" sz="2800" dirty="0"/>
          </a:p>
          <a:p>
            <a:pPr marL="444500" indent="0" algn="just">
              <a:buNone/>
            </a:pPr>
            <a:endParaRPr lang="cs-CZ" sz="2800" dirty="0"/>
          </a:p>
          <a:p>
            <a:pPr marL="444500" indent="0" algn="just">
              <a:buNone/>
            </a:pPr>
            <a:r>
              <a:rPr lang="cs-CZ" sz="2800" dirty="0">
                <a:hlinkClick r:id="rId4"/>
              </a:rPr>
              <a:t>Směrnice Evropského parlamentu a Rady (EU) 2016/2102 </a:t>
            </a:r>
            <a:br>
              <a:rPr lang="cs-CZ" sz="2800" dirty="0">
                <a:hlinkClick r:id="rId4"/>
              </a:rPr>
            </a:br>
            <a:r>
              <a:rPr lang="cs-CZ" sz="2800" dirty="0">
                <a:hlinkClick r:id="rId4"/>
              </a:rPr>
              <a:t>o přístupnosti webových stránek a mobilních aplikací subjektů veřejného sektoru</a:t>
            </a:r>
            <a:endParaRPr lang="cs-CZ" sz="2800" dirty="0"/>
          </a:p>
          <a:p>
            <a:pPr marL="444500" indent="0" algn="just">
              <a:buNone/>
            </a:pPr>
            <a:endParaRPr lang="cs-CZ" sz="2800" dirty="0"/>
          </a:p>
          <a:p>
            <a:pPr marL="444500" indent="0" algn="just">
              <a:buNone/>
            </a:pPr>
            <a:r>
              <a:rPr lang="cs-CZ" sz="2800" dirty="0">
                <a:hlinkClick r:id="rId5"/>
              </a:rPr>
              <a:t>Směrnice Evropského parlamentu a Rady (EU) 2019/882 </a:t>
            </a:r>
            <a:br>
              <a:rPr lang="cs-CZ" sz="2800" dirty="0">
                <a:hlinkClick r:id="rId5"/>
              </a:rPr>
            </a:br>
            <a:r>
              <a:rPr lang="cs-CZ" sz="2800" dirty="0">
                <a:hlinkClick r:id="rId5"/>
              </a:rPr>
              <a:t>o požadavcích na přístupnost u výrobků a služeb</a:t>
            </a:r>
            <a:endParaRPr lang="cs-CZ" sz="2800" dirty="0"/>
          </a:p>
          <a:p>
            <a:pPr marL="444500" indent="0" algn="just">
              <a:buNone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429892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0B1561-9E3F-47C1-61FC-8DB780ADE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Směrnice 2014/24/EU </a:t>
            </a:r>
            <a:br>
              <a:rPr lang="cs-CZ" dirty="0"/>
            </a:br>
            <a:r>
              <a:rPr lang="cs-CZ" dirty="0"/>
              <a:t>o zadávání veřejných zakázek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2BD94E-D0B5-1D07-A17B-71DA78B2B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V ČR směrnici implementuje:</a:t>
            </a:r>
            <a:br>
              <a:rPr lang="cs-CZ" dirty="0"/>
            </a:br>
            <a:r>
              <a:rPr lang="cs-CZ" dirty="0">
                <a:hlinkClick r:id="rId2"/>
              </a:rPr>
              <a:t>Zákon č. 134/2016 Sb., o zadávání veřejných zakázek</a:t>
            </a:r>
            <a:endParaRPr lang="cs-CZ" dirty="0"/>
          </a:p>
          <a:p>
            <a:r>
              <a:rPr lang="cs-CZ" b="1" dirty="0"/>
              <a:t>§ 93 Podmínky přístupnosti</a:t>
            </a:r>
          </a:p>
          <a:p>
            <a:r>
              <a:rPr lang="cs-CZ" dirty="0"/>
              <a:t>(1) Pokud je předmět plnění veřejné zakázky určen k užívání fyzickými osobami, zadavatel při stanovení technické specifikace zohlední přístupnost předmětu veřejné zakázky osobám se zdravotním postižením, neznemožňují-li to objektivní okolnosti.</a:t>
            </a:r>
          </a:p>
          <a:p>
            <a:r>
              <a:rPr lang="cs-CZ" dirty="0"/>
              <a:t>(2) Pokud jsou závazné požadavky na přístupnost osobám se zdravotním postižením upraveny předpisem Evropské unie, stanoví zadavatel příslušné technické podmínky odkazem na tento předpis.</a:t>
            </a:r>
          </a:p>
          <a:p>
            <a:endParaRPr lang="cs-CZ" dirty="0"/>
          </a:p>
          <a:p>
            <a:r>
              <a:rPr lang="cs-CZ" dirty="0"/>
              <a:t>Pro ICT jsou technické podmínky přístupnosti stanoveny harmonizovanou evropskou normou:</a:t>
            </a:r>
            <a:br>
              <a:rPr lang="cs-CZ" dirty="0"/>
            </a:br>
            <a:r>
              <a:rPr lang="cs-CZ" dirty="0"/>
              <a:t>EN 301 549 V3.2.1 (2021-03) - Accessibility </a:t>
            </a:r>
            <a:r>
              <a:rPr lang="cs-CZ" dirty="0" err="1"/>
              <a:t>requirements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ICT </a:t>
            </a:r>
            <a:r>
              <a:rPr lang="cs-CZ" dirty="0" err="1"/>
              <a:t>products</a:t>
            </a:r>
            <a:r>
              <a:rPr lang="cs-CZ" dirty="0"/>
              <a:t> and </a:t>
            </a:r>
            <a:r>
              <a:rPr lang="cs-CZ" dirty="0" err="1"/>
              <a:t>services</a:t>
            </a:r>
            <a:r>
              <a:rPr lang="cs-CZ" dirty="0"/>
              <a:t> (PDF)</a:t>
            </a:r>
          </a:p>
        </p:txBody>
      </p:sp>
    </p:spTree>
    <p:extLst>
      <p:ext uri="{BB962C8B-B14F-4D97-AF65-F5344CB8AC3E}">
        <p14:creationId xmlns:p14="http://schemas.microsoft.com/office/powerpoint/2010/main" val="1539770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0B1561-9E3F-47C1-61FC-8DB780ADE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Směrnice 2016/2102 o přístupnosti webových stránek a mobilních aplikací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2BD94E-D0B5-1D07-A17B-71DA78B2B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Vztahuje se na veřejný sektor, tedy i na většinu knihoven.</a:t>
            </a:r>
          </a:p>
          <a:p>
            <a:endParaRPr lang="cs-CZ" dirty="0"/>
          </a:p>
          <a:p>
            <a:r>
              <a:rPr lang="cs-CZ" dirty="0"/>
              <a:t>V ČR směrnici implementuje:</a:t>
            </a:r>
            <a:br>
              <a:rPr lang="cs-CZ" dirty="0"/>
            </a:br>
            <a:r>
              <a:rPr lang="cs-CZ" dirty="0">
                <a:hlinkClick r:id="rId2"/>
              </a:rPr>
              <a:t>Zákon č. 99/2019 Sb. o přístupnosti internetových stránek a mobilních aplikací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Tyflokabinet SONS: Nový zákon o přístupnosti: jaký bude mít dopad na uživatele?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8150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0B1561-9E3F-47C1-61FC-8DB780ADE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Směrnice 2019/882 o požadavcích</a:t>
            </a:r>
            <a:br>
              <a:rPr lang="cs-CZ" dirty="0"/>
            </a:br>
            <a:r>
              <a:rPr lang="cs-CZ" dirty="0"/>
              <a:t>na přístupnost u výrobků a služeb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2BD94E-D0B5-1D07-A17B-71DA78B2B5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Vztahuje se i na soukromé subjekty prodávající výrobky a poskytující služby. </a:t>
            </a:r>
          </a:p>
          <a:p>
            <a:r>
              <a:rPr lang="cs-CZ" dirty="0"/>
              <a:t>V ČR směrnici implementují následující zákony, které jsou aktuálně ještě v legislativním procesu: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Zákon o požadavcích na přístupnost služeb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cs-CZ" dirty="0"/>
              <a:t> Novela Zákona o posuzování shody stanovených výrobků při jejich dodávání na trh</a:t>
            </a:r>
          </a:p>
          <a:p>
            <a:r>
              <a:rPr lang="cs-CZ" dirty="0"/>
              <a:t>Směrnice vyžaduje přístupnost u některých ICT produktů, které mohou být využívány </a:t>
            </a:r>
            <a:br>
              <a:rPr lang="cs-CZ" dirty="0"/>
            </a:br>
            <a:r>
              <a:rPr lang="cs-CZ" dirty="0"/>
              <a:t>v knihovnách:</a:t>
            </a:r>
            <a:br>
              <a:rPr lang="cs-CZ" dirty="0"/>
            </a:br>
            <a:r>
              <a:rPr lang="cs-CZ" dirty="0"/>
              <a:t>Čtečky elektronických knih, samoobslužné terminály, informační kiosky, vyvolávací systémy, platební terminály.</a:t>
            </a:r>
          </a:p>
          <a:p>
            <a:r>
              <a:rPr lang="cs-CZ" dirty="0"/>
              <a:t>Po </a:t>
            </a:r>
            <a:r>
              <a:rPr lang="cs-CZ" b="1" dirty="0"/>
              <a:t>28. 6. 2025 </a:t>
            </a:r>
            <a:r>
              <a:rPr lang="cs-CZ" dirty="0"/>
              <a:t>by všechny produkty tohoto druhu nově uváděné na trh EU měly být přístupné.</a:t>
            </a:r>
          </a:p>
        </p:txBody>
      </p:sp>
    </p:spTree>
    <p:extLst>
      <p:ext uri="{BB962C8B-B14F-4D97-AF65-F5344CB8AC3E}">
        <p14:creationId xmlns:p14="http://schemas.microsoft.com/office/powerpoint/2010/main" val="1074178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4712A8-0842-F9E8-4B14-99CEF98F3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WCAG 2.1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A3FDBE1-9FF5-92FC-D4D9-7F758F67AB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WCAG 2.1 (Web Content Accessibility Guidelines)</a:t>
            </a:r>
            <a:endParaRPr lang="cs-CZ" dirty="0"/>
          </a:p>
          <a:p>
            <a:endParaRPr lang="cs-CZ" dirty="0"/>
          </a:p>
          <a:p>
            <a:r>
              <a:rPr lang="cs-CZ" dirty="0"/>
              <a:t>WCAG je nejpoužívanější mezinárodní standard popisující požadavky na přístupnost webu, mobilních aplikací a elektronických dokumentů.</a:t>
            </a:r>
          </a:p>
          <a:p>
            <a:endParaRPr lang="cs-CZ" dirty="0"/>
          </a:p>
          <a:p>
            <a:r>
              <a:rPr lang="cs-CZ" dirty="0"/>
              <a:t>Na WCAG 2.1 se odvolávají všechny výše uvedené evropské směrnice.</a:t>
            </a:r>
          </a:p>
        </p:txBody>
      </p:sp>
    </p:spTree>
    <p:extLst>
      <p:ext uri="{BB962C8B-B14F-4D97-AF65-F5344CB8AC3E}">
        <p14:creationId xmlns:p14="http://schemas.microsoft.com/office/powerpoint/2010/main" val="13823626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18A2DD-082E-4895-A8A0-7547568B1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WCAG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DBEEE87-E6F7-4046-9309-6F3FB96915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12800" indent="-369888">
              <a:buFont typeface="Wingdings" panose="05000000000000000000" pitchFamily="2" charset="2"/>
              <a:buChar char="q"/>
            </a:pPr>
            <a:r>
              <a:rPr lang="cs-CZ" sz="2800" dirty="0"/>
              <a:t>Čtyři základní principy: vnímatelnost, ovladatelnost, srozumitelnost a robustnost.</a:t>
            </a:r>
          </a:p>
          <a:p>
            <a:pPr marL="812800" indent="-369888">
              <a:buFont typeface="Wingdings" panose="05000000000000000000" pitchFamily="2" charset="2"/>
              <a:buChar char="q"/>
            </a:pPr>
            <a:r>
              <a:rPr lang="cs-CZ" sz="2800" dirty="0"/>
              <a:t>Principy rozvedeny do třinácti pravidel.</a:t>
            </a:r>
          </a:p>
          <a:p>
            <a:pPr marL="812800" indent="-369888">
              <a:buFont typeface="Wingdings" panose="05000000000000000000" pitchFamily="2" charset="2"/>
              <a:buChar char="q"/>
            </a:pPr>
            <a:r>
              <a:rPr lang="cs-CZ" sz="2800" dirty="0"/>
              <a:t>Pravidla rozpracována do tzv. kritérií úspěšnosti – konkrétních požadavků.</a:t>
            </a:r>
          </a:p>
          <a:p>
            <a:pPr marL="812800" indent="-369888">
              <a:buFont typeface="Wingdings" panose="05000000000000000000" pitchFamily="2" charset="2"/>
              <a:buChar char="q"/>
            </a:pPr>
            <a:endParaRPr lang="cs-CZ" sz="2800" dirty="0"/>
          </a:p>
          <a:p>
            <a:pPr marL="442912" indent="0">
              <a:buNone/>
            </a:pPr>
            <a:r>
              <a:rPr lang="cs-CZ" sz="2800" dirty="0"/>
              <a:t>Kritéria úspěšnosti rozdělena do tří úrovní dle „přísnosti“: </a:t>
            </a:r>
            <a:br>
              <a:rPr lang="cs-CZ" sz="2800" dirty="0"/>
            </a:br>
            <a:r>
              <a:rPr lang="cs-CZ" sz="2800" dirty="0"/>
              <a:t>A – základní požadavky, </a:t>
            </a:r>
            <a:br>
              <a:rPr lang="cs-CZ" sz="2800" dirty="0"/>
            </a:br>
            <a:r>
              <a:rPr lang="cs-CZ" sz="2800" dirty="0"/>
              <a:t>AA – střední úroveň přístupnosti (vyžadována zákonem o přístupnosti), AAA – nejvyšší úroveň.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39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DC59C6-75FA-6FDA-E908-EBF7F0473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kritérií WCAG v různých úrovních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81262BA-CBE2-054F-790A-3848B49A1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240" b="1" dirty="0"/>
              <a:t>Princip 1: Vnímatelnost</a:t>
            </a:r>
          </a:p>
          <a:p>
            <a:r>
              <a:rPr lang="cs-CZ" b="1" dirty="0"/>
              <a:t>Pravidlo 1.4: Odlišitelnost</a:t>
            </a:r>
          </a:p>
          <a:p>
            <a:r>
              <a:rPr lang="cs-CZ" dirty="0"/>
              <a:t>Kritérium 1.4.2: Ovládání audia (úroveň A)</a:t>
            </a:r>
            <a:br>
              <a:rPr lang="cs-CZ" dirty="0"/>
            </a:br>
            <a:r>
              <a:rPr lang="cs-CZ" dirty="0"/>
              <a:t>„Jestliže se na internetové stránce automaticky spustí přehrávání audia na delší dobu než tři sekundy, je k dispozici mechanismus, který umožní audio pozastavit či zcela zastavit nebo je k dispozici mechanismus, který umožní ovládat hlasitost nezávisle na celkové hlasitosti systému.“</a:t>
            </a:r>
          </a:p>
          <a:p>
            <a:r>
              <a:rPr lang="cs-CZ" dirty="0"/>
              <a:t>Kritérium 1.4.3: Minimální kontrast (úroveň AA)</a:t>
            </a:r>
            <a:br>
              <a:rPr lang="cs-CZ" dirty="0"/>
            </a:br>
            <a:r>
              <a:rPr lang="cs-CZ" dirty="0"/>
              <a:t>„Vizuální podoba textu a textu ve formě obrázku má kontrastní poměr minimálně 4,5:1.“</a:t>
            </a:r>
          </a:p>
        </p:txBody>
      </p:sp>
    </p:spTree>
    <p:extLst>
      <p:ext uri="{BB962C8B-B14F-4D97-AF65-F5344CB8AC3E}">
        <p14:creationId xmlns:p14="http://schemas.microsoft.com/office/powerpoint/2010/main" val="3287786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25A2CA-6EE7-4C94-9AD4-9DFEE3009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Přístupný obsah dle zákona č. 99/2019 sb.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1AE9EB-5A91-4CF2-9431-B990359985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803275" indent="-358775">
              <a:buFont typeface="Wingdings" panose="05000000000000000000" pitchFamily="2" charset="2"/>
              <a:buChar char="q"/>
            </a:pPr>
            <a:endParaRPr lang="cs-CZ" sz="2800" dirty="0"/>
          </a:p>
          <a:p>
            <a:pPr marL="803275" indent="-358775">
              <a:buFont typeface="Wingdings" panose="05000000000000000000" pitchFamily="2" charset="2"/>
              <a:buChar char="q"/>
            </a:pPr>
            <a:r>
              <a:rPr lang="cs-CZ" sz="2800" dirty="0"/>
              <a:t>Internetové stránky – veřejné weby</a:t>
            </a:r>
          </a:p>
          <a:p>
            <a:pPr marL="803275" indent="-358775">
              <a:buFont typeface="Wingdings" panose="05000000000000000000" pitchFamily="2" charset="2"/>
              <a:buChar char="q"/>
            </a:pPr>
            <a:r>
              <a:rPr lang="cs-CZ" sz="2800" dirty="0"/>
              <a:t>Mobilní aplikace</a:t>
            </a:r>
          </a:p>
          <a:p>
            <a:pPr marL="803275" indent="-358775">
              <a:buFont typeface="Wingdings" panose="05000000000000000000" pitchFamily="2" charset="2"/>
              <a:buChar char="q"/>
            </a:pPr>
            <a:r>
              <a:rPr lang="cs-CZ" sz="2800" dirty="0"/>
              <a:t>Nové intranetové systémy</a:t>
            </a:r>
          </a:p>
          <a:p>
            <a:pPr marL="803275" indent="-358775">
              <a:buFont typeface="Wingdings" panose="05000000000000000000" pitchFamily="2" charset="2"/>
              <a:buChar char="q"/>
            </a:pPr>
            <a:r>
              <a:rPr lang="cs-CZ" sz="2800"/>
              <a:t>Mediální </a:t>
            </a:r>
            <a:r>
              <a:rPr lang="cs-CZ" sz="2800" dirty="0"/>
              <a:t>soubory s časovou dimenzí – audio a video nahrávky, nikoli živé streamy (od 23. 9. 2020)</a:t>
            </a:r>
          </a:p>
          <a:p>
            <a:pPr marL="803275" indent="-358775">
              <a:buFont typeface="Wingdings" panose="05000000000000000000" pitchFamily="2" charset="2"/>
              <a:buChar char="q"/>
            </a:pPr>
            <a:r>
              <a:rPr lang="cs-CZ" sz="2800" dirty="0"/>
              <a:t>Soubory kancelářských aplikací – soubory PDF, DOCX, XLSX a v dalších newebových formátech (od 23. 9. 2020)</a:t>
            </a:r>
          </a:p>
        </p:txBody>
      </p:sp>
    </p:spTree>
    <p:extLst>
      <p:ext uri="{BB962C8B-B14F-4D97-AF65-F5344CB8AC3E}">
        <p14:creationId xmlns:p14="http://schemas.microsoft.com/office/powerpoint/2010/main" val="299546142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Modrá, teplá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1411</TotalTime>
  <Words>1010</Words>
  <Application>Microsoft Office PowerPoint</Application>
  <PresentationFormat>Širokoúhlá obrazovka</PresentationFormat>
  <Paragraphs>115</Paragraphs>
  <Slides>16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Calibri</vt:lpstr>
      <vt:lpstr>Tw Cen MT</vt:lpstr>
      <vt:lpstr>Tw Cen MT Condensed</vt:lpstr>
      <vt:lpstr>Wingdings</vt:lpstr>
      <vt:lpstr>Wingdings 3</vt:lpstr>
      <vt:lpstr>Integrál</vt:lpstr>
      <vt:lpstr>Přístupnost knihovních dat  Evropské směrnice o přístupnosti a knihovny</vt:lpstr>
      <vt:lpstr>Tři důležité evropské směrnice</vt:lpstr>
      <vt:lpstr>Směrnice 2014/24/EU  o zadávání veřejných zakázek</vt:lpstr>
      <vt:lpstr>Směrnice 2016/2102 o přístupnosti webových stránek a mobilních aplikací </vt:lpstr>
      <vt:lpstr>Směrnice 2019/882 o požadavcích na přístupnost u výrobků a služeb</vt:lpstr>
      <vt:lpstr>WCAG 2.1</vt:lpstr>
      <vt:lpstr>Struktura WCAG</vt:lpstr>
      <vt:lpstr>Příklad kritérií WCAG v různých úrovních</vt:lpstr>
      <vt:lpstr>Přístupný obsah dle zákona č. 99/2019 sb.</vt:lpstr>
      <vt:lpstr>Nepřiměřená zátěž - zákon č. 99/2019 sb.</vt:lpstr>
      <vt:lpstr>Prohlášení o přístupnosti zákon č. 99/2019 sb.</vt:lpstr>
      <vt:lpstr>Orgány pro dozor a metodiku zákon č. 99/2019 sb.</vt:lpstr>
      <vt:lpstr>Jak SONS může pomoci s přístupností</vt:lpstr>
      <vt:lpstr>Jak přístupnost testujeme</vt:lpstr>
      <vt:lpstr>Jak zajistit přístupnost připravovaného projektu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Jan Šnyrych</dc:creator>
  <cp:lastModifiedBy>Jan Šnyrych</cp:lastModifiedBy>
  <cp:revision>123</cp:revision>
  <dcterms:created xsi:type="dcterms:W3CDTF">2018-05-29T07:37:58Z</dcterms:created>
  <dcterms:modified xsi:type="dcterms:W3CDTF">2022-11-08T06:16:45Z</dcterms:modified>
</cp:coreProperties>
</file>