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Oswald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swald-regular.fntdata"/><Relationship Id="rId10" Type="http://schemas.openxmlformats.org/officeDocument/2006/relationships/slide" Target="slides/slide5.xml"/><Relationship Id="rId12" Type="http://schemas.openxmlformats.org/officeDocument/2006/relationships/font" Target="fonts/Oswald-bold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da51d8007_0_158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da51d8007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392545e4d_0_10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392545e4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200">
                <a:solidFill>
                  <a:schemeClr val="dk1"/>
                </a:solidFill>
              </a:rPr>
              <a:t>Dobrý den jmenuji se Matej Rejnoch. Mám za sebou více než 15 zkušenosti v oblasti informačních technologií a poslední tři roky jsem hlavním kormidelníkem společnosti Tasty Air.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9b71273cee_0_1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9b71273cee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marR="0" rtl="0" algn="l">
              <a:lnSpc>
                <a:spcPct val="146668"/>
              </a:lnSpc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200"/>
              <a:buChar char="●"/>
            </a:pPr>
            <a:r>
              <a:rPr lang="cs" sz="1200">
                <a:solidFill>
                  <a:srgbClr val="1D1C1D"/>
                </a:solidFill>
              </a:rPr>
              <a:t>vyzvat všechny účastníky k představení</a:t>
            </a:r>
            <a:endParaRPr sz="1200">
              <a:solidFill>
                <a:srgbClr val="1D1C1D"/>
              </a:solidFill>
            </a:endParaRPr>
          </a:p>
          <a:p>
            <a:pPr indent="-304800" lvl="1" marL="914400" marR="0" rtl="0" algn="l">
              <a:lnSpc>
                <a:spcPct val="146668"/>
              </a:lnSpc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200"/>
              <a:buChar char="○"/>
            </a:pPr>
            <a:r>
              <a:rPr lang="cs" sz="1200">
                <a:solidFill>
                  <a:srgbClr val="1D1C1D"/>
                </a:solidFill>
              </a:rPr>
              <a:t>jméno, přijmení, pozice</a:t>
            </a:r>
            <a:endParaRPr sz="1200">
              <a:solidFill>
                <a:srgbClr val="1D1C1D"/>
              </a:solidFill>
            </a:endParaRPr>
          </a:p>
          <a:p>
            <a:pPr indent="-304800" lvl="1" marL="914400" marR="0" rtl="0" algn="l">
              <a:lnSpc>
                <a:spcPct val="146668"/>
              </a:lnSpc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200"/>
              <a:buChar char="○"/>
            </a:pPr>
            <a:r>
              <a:rPr lang="cs" sz="1200">
                <a:solidFill>
                  <a:srgbClr val="1D1C1D"/>
                </a:solidFill>
              </a:rPr>
              <a:t>zaměření v muzeu/ co maji nastarosti/ zaco jsou zodpovedni ?</a:t>
            </a:r>
            <a:endParaRPr sz="1200">
              <a:solidFill>
                <a:srgbClr val="1D1C1D"/>
              </a:solidFill>
            </a:endParaRPr>
          </a:p>
          <a:p>
            <a:pPr indent="-304800" lvl="1" marL="914400" marR="0" rtl="0" algn="l">
              <a:lnSpc>
                <a:spcPct val="146668"/>
              </a:lnSpc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200"/>
              <a:buChar char="○"/>
            </a:pPr>
            <a:r>
              <a:rPr lang="cs" sz="1200">
                <a:solidFill>
                  <a:srgbClr val="1D1C1D"/>
                </a:solidFill>
              </a:rPr>
              <a:t>Jakou mate zkusenost novymi technologiemi ?</a:t>
            </a:r>
            <a:endParaRPr sz="1200">
              <a:solidFill>
                <a:srgbClr val="1D1C1D"/>
              </a:solidFill>
            </a:endParaRPr>
          </a:p>
          <a:p>
            <a:pPr indent="-304800" lvl="1" marL="914400" marR="0" rtl="0" algn="l">
              <a:lnSpc>
                <a:spcPct val="146668"/>
              </a:lnSpc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200"/>
              <a:buChar char="○"/>
            </a:pPr>
            <a:r>
              <a:rPr lang="cs" sz="1200">
                <a:solidFill>
                  <a:srgbClr val="1D1C1D"/>
                </a:solidFill>
              </a:rPr>
              <a:t>Jake máte očekávání nebo důvod toho proč se účastníte seminaře ?</a:t>
            </a:r>
            <a:endParaRPr sz="1200">
              <a:solidFill>
                <a:srgbClr val="1D1C1D"/>
              </a:solidFill>
            </a:endParaRPr>
          </a:p>
          <a:p>
            <a:pPr indent="-304800" lvl="1" marL="914400" marR="0" rtl="0" algn="l">
              <a:lnSpc>
                <a:spcPct val="146668"/>
              </a:lnSpc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200"/>
              <a:buChar char="○"/>
            </a:pPr>
            <a:r>
              <a:rPr lang="cs" sz="1200">
                <a:solidFill>
                  <a:srgbClr val="1D1C1D"/>
                </a:solidFill>
              </a:rPr>
              <a:t>Viděli jste něco zajímavého na ICOM</a:t>
            </a:r>
            <a:endParaRPr sz="1200">
              <a:solidFill>
                <a:srgbClr val="1D1C1D"/>
              </a:solidFill>
            </a:endParaRPr>
          </a:p>
          <a:p>
            <a:pPr indent="-304800" lvl="0" marL="457200" marR="0" rtl="0" algn="l">
              <a:lnSpc>
                <a:spcPct val="146668"/>
              </a:lnSpc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200"/>
              <a:buChar char="●"/>
            </a:pPr>
            <a:r>
              <a:rPr lang="cs" sz="1200">
                <a:solidFill>
                  <a:srgbClr val="1D1C1D"/>
                </a:solidFill>
              </a:rPr>
              <a:t>vymyslet jak zapojit ucastniky do celeho seminare abychom vice diskutovali</a:t>
            </a:r>
            <a:endParaRPr sz="1200">
              <a:solidFill>
                <a:srgbClr val="1D1C1D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e68d4b774_0_1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e68d4b77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marR="0" rtl="0" algn="l">
              <a:lnSpc>
                <a:spcPct val="146668"/>
              </a:lnSpc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200"/>
              <a:buChar char="●"/>
            </a:pPr>
            <a:r>
              <a:rPr lang="cs" sz="1200">
                <a:solidFill>
                  <a:srgbClr val="1D1C1D"/>
                </a:solidFill>
              </a:rPr>
              <a:t>vyzvat všechny účastníky k představení</a:t>
            </a:r>
            <a:endParaRPr sz="1200">
              <a:solidFill>
                <a:srgbClr val="1D1C1D"/>
              </a:solidFill>
            </a:endParaRPr>
          </a:p>
          <a:p>
            <a:pPr indent="-304800" lvl="1" marL="914400" marR="0" rtl="0" algn="l">
              <a:lnSpc>
                <a:spcPct val="146668"/>
              </a:lnSpc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200"/>
              <a:buChar char="○"/>
            </a:pPr>
            <a:r>
              <a:rPr lang="cs" sz="1200">
                <a:solidFill>
                  <a:srgbClr val="1D1C1D"/>
                </a:solidFill>
              </a:rPr>
              <a:t>jméno, přijmení, pozice</a:t>
            </a:r>
            <a:endParaRPr sz="1200">
              <a:solidFill>
                <a:srgbClr val="1D1C1D"/>
              </a:solidFill>
            </a:endParaRPr>
          </a:p>
          <a:p>
            <a:pPr indent="-304800" lvl="1" marL="914400" marR="0" rtl="0" algn="l">
              <a:lnSpc>
                <a:spcPct val="146668"/>
              </a:lnSpc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200"/>
              <a:buChar char="○"/>
            </a:pPr>
            <a:r>
              <a:rPr lang="cs" sz="1200">
                <a:solidFill>
                  <a:srgbClr val="1D1C1D"/>
                </a:solidFill>
              </a:rPr>
              <a:t>zaměření v muzeu/ co maji nastarosti/ zaco jsou zodpovedni ?</a:t>
            </a:r>
            <a:endParaRPr sz="1200">
              <a:solidFill>
                <a:srgbClr val="1D1C1D"/>
              </a:solidFill>
            </a:endParaRPr>
          </a:p>
          <a:p>
            <a:pPr indent="-304800" lvl="1" marL="914400" marR="0" rtl="0" algn="l">
              <a:lnSpc>
                <a:spcPct val="146668"/>
              </a:lnSpc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200"/>
              <a:buChar char="○"/>
            </a:pPr>
            <a:r>
              <a:rPr lang="cs" sz="1200">
                <a:solidFill>
                  <a:srgbClr val="1D1C1D"/>
                </a:solidFill>
              </a:rPr>
              <a:t>Jakou mate zkusenost novymi technologiemi ?</a:t>
            </a:r>
            <a:endParaRPr sz="1200">
              <a:solidFill>
                <a:srgbClr val="1D1C1D"/>
              </a:solidFill>
            </a:endParaRPr>
          </a:p>
          <a:p>
            <a:pPr indent="-304800" lvl="1" marL="914400" marR="0" rtl="0" algn="l">
              <a:lnSpc>
                <a:spcPct val="146668"/>
              </a:lnSpc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200"/>
              <a:buChar char="○"/>
            </a:pPr>
            <a:r>
              <a:rPr lang="cs" sz="1200">
                <a:solidFill>
                  <a:srgbClr val="1D1C1D"/>
                </a:solidFill>
              </a:rPr>
              <a:t>Jake máte očekávání nebo důvod toho proč se účastníte seminaře ?</a:t>
            </a:r>
            <a:endParaRPr sz="1200">
              <a:solidFill>
                <a:srgbClr val="1D1C1D"/>
              </a:solidFill>
            </a:endParaRPr>
          </a:p>
          <a:p>
            <a:pPr indent="-304800" lvl="1" marL="914400" marR="0" rtl="0" algn="l">
              <a:lnSpc>
                <a:spcPct val="146668"/>
              </a:lnSpc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200"/>
              <a:buChar char="○"/>
            </a:pPr>
            <a:r>
              <a:rPr lang="cs" sz="1200">
                <a:solidFill>
                  <a:srgbClr val="1D1C1D"/>
                </a:solidFill>
              </a:rPr>
              <a:t>Viděli jste něco zajímavého na ICOM</a:t>
            </a:r>
            <a:endParaRPr sz="1200">
              <a:solidFill>
                <a:srgbClr val="1D1C1D"/>
              </a:solidFill>
            </a:endParaRPr>
          </a:p>
          <a:p>
            <a:pPr indent="-304800" lvl="0" marL="457200" marR="0" rtl="0" algn="l">
              <a:lnSpc>
                <a:spcPct val="146668"/>
              </a:lnSpc>
              <a:spcBef>
                <a:spcPts val="0"/>
              </a:spcBef>
              <a:spcAft>
                <a:spcPts val="0"/>
              </a:spcAft>
              <a:buClr>
                <a:srgbClr val="1D1C1D"/>
              </a:buClr>
              <a:buSzPts val="1200"/>
              <a:buChar char="●"/>
            </a:pPr>
            <a:r>
              <a:rPr lang="cs" sz="1200">
                <a:solidFill>
                  <a:srgbClr val="1D1C1D"/>
                </a:solidFill>
              </a:rPr>
              <a:t>vymyslet jak zapojit ucastniky do celeho seminare abychom vice diskutovali</a:t>
            </a:r>
            <a:endParaRPr sz="1200">
              <a:solidFill>
                <a:srgbClr val="1D1C1D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6151f52d9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6151f52d9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Ycl2SQ9RK0c" TargetMode="External"/><Relationship Id="rId4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utO6shW1KHE" TargetMode="External"/><Relationship Id="rId4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matej@tastyair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51900" y="245675"/>
            <a:ext cx="8992200" cy="97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5000">
                <a:solidFill>
                  <a:srgbClr val="179DE3"/>
                </a:solidFill>
                <a:latin typeface="Oswald"/>
                <a:ea typeface="Oswald"/>
                <a:cs typeface="Oswald"/>
                <a:sym typeface="Oswald"/>
              </a:rPr>
              <a:t>Využití virtuální reality v muzeích </a:t>
            </a:r>
            <a:endParaRPr b="1" sz="5000">
              <a:solidFill>
                <a:srgbClr val="179DE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39683" y="1663575"/>
            <a:ext cx="3464627" cy="2865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720250" y="679900"/>
            <a:ext cx="3703500" cy="109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3200">
                <a:solidFill>
                  <a:srgbClr val="179DE3"/>
                </a:solidFill>
                <a:latin typeface="Oswald"/>
                <a:ea typeface="Oswald"/>
                <a:cs typeface="Oswald"/>
                <a:sym typeface="Oswald"/>
              </a:rPr>
              <a:t>Matěj Rejnoch, CEO</a:t>
            </a:r>
            <a:endParaRPr sz="3200">
              <a:solidFill>
                <a:srgbClr val="179DE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2089" l="0" r="0" t="2079"/>
          <a:stretch/>
        </p:blipFill>
        <p:spPr>
          <a:xfrm>
            <a:off x="3318108" y="1777899"/>
            <a:ext cx="2507775" cy="240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Zjistěte proč je virtuální realita přínosem pro muzea a galerie po celém česku.&#10;-&#10;Mgr. Miroslav Kindl, Ph.D. udělal s Tasty Air krátký rozhovor na téma virtuální realita, ve kterém jsme probírali dokončený projekt &quot;Rekonstrukce časem - Palác biskupa Jindřicha Zdíka z 12. století&quot;.&#10;www.tastyair.cz" id="66" name="Google Shape;66;p15" title="Virtuální realita - Rozhovor s Mgr. Miroslavem Kindlem, Ph.D.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ojekt: Dolů do dolu&#10;Tento projekt je zpracován pro muzeum PTM a zaměřuje se na historii hornictví. Celá aplikace je zpracována jak pro virtuální realitu, tak pro platformu PC. Aplikace je vzdělávací a je určena pro základní a střední školy, kde zábavnou a interaktivní formou předává informace o historii hornictví a vzniku nerostných surovin od dob pravěku až po současnost.&#10;Na projektu se stále pracuje a bude dokončen na konci roku 2022." id="71" name="Google Shape;71;p16" title="Podkrušnohorské technické muzeum - virtuální realita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720000" y="540000"/>
            <a:ext cx="7704000" cy="57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800">
                <a:solidFill>
                  <a:srgbClr val="179DE3"/>
                </a:solidFill>
                <a:latin typeface="Oswald"/>
                <a:ea typeface="Oswald"/>
                <a:cs typeface="Oswald"/>
                <a:sym typeface="Oswald"/>
              </a:rPr>
              <a:t>Děkuji za pozornost </a:t>
            </a:r>
            <a:endParaRPr b="1" sz="3800">
              <a:solidFill>
                <a:srgbClr val="179DE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7" name="Google Shape;77;p17"/>
          <p:cNvSpPr txBox="1"/>
          <p:nvPr>
            <p:ph idx="4294967295" type="subTitle"/>
          </p:nvPr>
        </p:nvSpPr>
        <p:spPr>
          <a:xfrm>
            <a:off x="430175" y="1356750"/>
            <a:ext cx="8451600" cy="345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800">
              <a:solidFill>
                <a:srgbClr val="179DE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cs" sz="3800">
                <a:solidFill>
                  <a:srgbClr val="179DE3"/>
                </a:solidFill>
                <a:latin typeface="Oswald"/>
                <a:ea typeface="Oswald"/>
                <a:cs typeface="Oswald"/>
                <a:sym typeface="Oswald"/>
              </a:rPr>
              <a:t>Matěj Rejnoch</a:t>
            </a:r>
            <a:endParaRPr sz="3800">
              <a:solidFill>
                <a:srgbClr val="179DE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cs" sz="3800" u="sng">
                <a:solidFill>
                  <a:srgbClr val="179DE3"/>
                </a:solidFill>
                <a:latin typeface="Oswald"/>
                <a:ea typeface="Oswald"/>
                <a:cs typeface="Oswald"/>
                <a:sym typeface="Oswal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matej@tastyair.cz</a:t>
            </a:r>
            <a:endParaRPr sz="3800">
              <a:solidFill>
                <a:srgbClr val="179DE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cs" sz="3800">
                <a:solidFill>
                  <a:srgbClr val="179DE3"/>
                </a:solidFill>
                <a:latin typeface="Oswald"/>
                <a:ea typeface="Oswald"/>
                <a:cs typeface="Oswald"/>
                <a:sym typeface="Oswald"/>
              </a:rPr>
              <a:t>774 954 258</a:t>
            </a:r>
            <a:br>
              <a:rPr lang="cs" sz="3800">
                <a:solidFill>
                  <a:srgbClr val="179DE3"/>
                </a:solidFill>
                <a:latin typeface="Oswald"/>
                <a:ea typeface="Oswald"/>
                <a:cs typeface="Oswald"/>
                <a:sym typeface="Oswald"/>
              </a:rPr>
            </a:br>
            <a:endParaRPr sz="3800">
              <a:solidFill>
                <a:srgbClr val="179DE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rgbClr val="179DE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4400">
              <a:solidFill>
                <a:srgbClr val="179DE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