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74" r:id="rId3"/>
    <p:sldId id="303" r:id="rId4"/>
    <p:sldId id="304" r:id="rId5"/>
    <p:sldId id="305" r:id="rId6"/>
    <p:sldId id="321" r:id="rId7"/>
    <p:sldId id="307" r:id="rId8"/>
    <p:sldId id="323" r:id="rId9"/>
    <p:sldId id="308" r:id="rId10"/>
    <p:sldId id="325" r:id="rId11"/>
    <p:sldId id="310" r:id="rId12"/>
    <p:sldId id="313" r:id="rId13"/>
    <p:sldId id="311" r:id="rId14"/>
    <p:sldId id="320" r:id="rId15"/>
    <p:sldId id="324" r:id="rId16"/>
    <p:sldId id="312" r:id="rId17"/>
    <p:sldId id="319" r:id="rId18"/>
    <p:sldId id="314" r:id="rId19"/>
    <p:sldId id="315" r:id="rId20"/>
    <p:sldId id="316" r:id="rId21"/>
    <p:sldId id="317" r:id="rId22"/>
    <p:sldId id="318" r:id="rId23"/>
    <p:sldId id="299" r:id="rId24"/>
    <p:sldId id="300" r:id="rId25"/>
  </p:sldIdLst>
  <p:sldSz cx="9144000" cy="6858000" type="screen4x3"/>
  <p:notesSz cx="9926638" cy="6797675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6391" autoAdjust="0"/>
  </p:normalViewPr>
  <p:slideViewPr>
    <p:cSldViewPr>
      <p:cViewPr varScale="1">
        <p:scale>
          <a:sx n="109" d="100"/>
          <a:sy n="109" d="100"/>
        </p:scale>
        <p:origin x="1674" y="11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2707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/>
              <a:t>Kliknutím lze upravit styl předlohy.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336989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0669155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654402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591386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885999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71209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807023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526824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954112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995131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214317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2F9A4C-07F1-42E9-9FC3-841AC50A7644}" type="datetimeFigureOut">
              <a:rPr lang="cs-CZ" smtClean="0"/>
              <a:t>21.03.2022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B3D28E-EBCB-4BF0-B513-4F64A98A2DB9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797649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hyperlink" Target="http://www.sknizkoudozivota.cz/" TargetMode="Externa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3.jpg"/><Relationship Id="rId4" Type="http://schemas.openxmlformats.org/officeDocument/2006/relationships/image" Target="../media/image12.jp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19334DB-EC8F-4050-9C6E-F92B6A72DA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36" y="0"/>
            <a:ext cx="9141711" cy="6858000"/>
            <a:chOff x="-2848" y="0"/>
            <a:chExt cx="12188949" cy="6858000"/>
          </a:xfrm>
        </p:grpSpPr>
        <p:sp>
          <p:nvSpPr>
            <p:cNvPr id="23" name="Color Cover">
              <a:extLst>
                <a:ext uri="{FF2B5EF4-FFF2-40B4-BE49-F238E27FC236}">
                  <a16:creationId xmlns:a16="http://schemas.microsoft.com/office/drawing/2014/main" id="{EA01B1DD-00B6-4407-827C-3F408B773B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Color Cover">
              <a:extLst>
                <a:ext uri="{FF2B5EF4-FFF2-40B4-BE49-F238E27FC236}">
                  <a16:creationId xmlns:a16="http://schemas.microsoft.com/office/drawing/2014/main" id="{AF1D500A-77DB-437E-A54D-45B239D6D00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F87BA2A-0B66-4DEF-A04F-2CC1722572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88459" y="598259"/>
            <a:ext cx="8167081" cy="5680742"/>
            <a:chOff x="651279" y="598259"/>
            <a:chExt cx="10889442" cy="5680742"/>
          </a:xfrm>
        </p:grpSpPr>
        <p:sp>
          <p:nvSpPr>
            <p:cNvPr id="27" name="Color">
              <a:extLst>
                <a:ext uri="{FF2B5EF4-FFF2-40B4-BE49-F238E27FC236}">
                  <a16:creationId xmlns:a16="http://schemas.microsoft.com/office/drawing/2014/main" id="{522B2F8C-7861-41DA-AB7F-C621655E4D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Color">
              <a:extLst>
                <a:ext uri="{FF2B5EF4-FFF2-40B4-BE49-F238E27FC236}">
                  <a16:creationId xmlns:a16="http://schemas.microsoft.com/office/drawing/2014/main" id="{90AE996F-5C1A-4DD0-B66D-9C837744AA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Obrázek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2737" y="2065152"/>
            <a:ext cx="2885003" cy="3810490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36" y="0"/>
            <a:ext cx="9141717" cy="6858000"/>
            <a:chOff x="0" y="0"/>
            <a:chExt cx="12188952" cy="6858000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759483" y="1197809"/>
            <a:ext cx="3902992" cy="2349622"/>
          </a:xfrm>
        </p:spPr>
        <p:txBody>
          <a:bodyPr anchor="b">
            <a:normAutofit/>
          </a:bodyPr>
          <a:lstStyle/>
          <a:p>
            <a:pPr algn="l"/>
            <a:r>
              <a:rPr lang="cs-CZ" sz="4200" b="1" dirty="0">
                <a:solidFill>
                  <a:schemeClr val="bg1"/>
                </a:solidFill>
              </a:rPr>
              <a:t>S knížkou do života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759482" y="3681506"/>
            <a:ext cx="3902992" cy="2346080"/>
          </a:xfrm>
        </p:spPr>
        <p:txBody>
          <a:bodyPr anchor="t">
            <a:normAutofit fontScale="92500" lnSpcReduction="20000"/>
          </a:bodyPr>
          <a:lstStyle/>
          <a:p>
            <a:pPr algn="l"/>
            <a:r>
              <a:rPr lang="cs-CZ" b="1" dirty="0" err="1">
                <a:solidFill>
                  <a:schemeClr val="bg1"/>
                </a:solidFill>
              </a:rPr>
              <a:t>Bookstart</a:t>
            </a:r>
            <a:r>
              <a:rPr lang="cs-CZ" b="1" dirty="0">
                <a:solidFill>
                  <a:schemeClr val="bg1"/>
                </a:solidFill>
              </a:rPr>
              <a:t> ČR</a:t>
            </a:r>
          </a:p>
          <a:p>
            <a:pPr algn="l"/>
            <a:endParaRPr lang="cs-CZ" b="1" dirty="0">
              <a:solidFill>
                <a:schemeClr val="bg1"/>
              </a:solidFill>
            </a:endParaRPr>
          </a:p>
          <a:p>
            <a:pPr algn="l"/>
            <a:endParaRPr lang="cs-CZ" b="1" dirty="0">
              <a:solidFill>
                <a:schemeClr val="bg1"/>
              </a:solidFill>
            </a:endParaRPr>
          </a:p>
          <a:p>
            <a:pPr algn="l"/>
            <a:r>
              <a:rPr lang="cs-CZ" b="1" dirty="0">
                <a:solidFill>
                  <a:schemeClr val="bg1"/>
                </a:solidFill>
              </a:rPr>
              <a:t>VH SKIP 04</a:t>
            </a:r>
          </a:p>
          <a:p>
            <a:pPr algn="l"/>
            <a:r>
              <a:rPr lang="cs-CZ" b="1" dirty="0">
                <a:solidFill>
                  <a:schemeClr val="bg1"/>
                </a:solidFill>
              </a:rPr>
              <a:t>22. 3. 2022</a:t>
            </a:r>
          </a:p>
        </p:txBody>
      </p:sp>
    </p:spTree>
    <p:extLst>
      <p:ext uri="{BB962C8B-B14F-4D97-AF65-F5344CB8AC3E}">
        <p14:creationId xmlns:p14="http://schemas.microsoft.com/office/powerpoint/2010/main" val="70948384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6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Objednávky</a:t>
            </a:r>
            <a:br>
              <a:rPr lang="cs-CZ" sz="6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</a:br>
            <a:br>
              <a:rPr lang="cs-CZ" sz="6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</a:br>
            <a:endParaRPr lang="en-US" sz="60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8" y="2616241"/>
            <a:ext cx="3576830" cy="3601679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63621" y="383130"/>
            <a:ext cx="4269715" cy="5944870"/>
          </a:xfrm>
        </p:spPr>
        <p:txBody>
          <a:bodyPr>
            <a:normAutofit/>
          </a:bodyPr>
          <a:lstStyle/>
          <a:p>
            <a:endParaRPr lang="cs-CZ" dirty="0"/>
          </a:p>
          <a:p>
            <a:endParaRPr lang="cs-CZ" dirty="0"/>
          </a:p>
          <a:p>
            <a:pPr marL="0" indent="0">
              <a:buNone/>
            </a:pPr>
            <a:endParaRPr lang="cs-CZ" dirty="0"/>
          </a:p>
          <a:p>
            <a:endParaRPr lang="cs-CZ" dirty="0"/>
          </a:p>
          <a:p>
            <a:pPr algn="ctr"/>
            <a:endParaRPr lang="cs-CZ" dirty="0"/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5F6B4CBD-8F47-4C89-8456-3E3BC3F79D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4269" y="1897000"/>
            <a:ext cx="6676412" cy="48139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53450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6</a:t>
            </a:r>
            <a:endParaRPr lang="en-US" sz="44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323528" y="3708106"/>
            <a:ext cx="3843090" cy="296125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15650" y="273050"/>
            <a:ext cx="3576830" cy="5944870"/>
          </a:xfrm>
        </p:spPr>
        <p:txBody>
          <a:bodyPr>
            <a:normAutofit/>
          </a:bodyPr>
          <a:lstStyle/>
          <a:p>
            <a:endParaRPr lang="cs-CZ" dirty="0"/>
          </a:p>
          <a:p>
            <a:endParaRPr lang="cs-CZ" dirty="0"/>
          </a:p>
          <a:p>
            <a:pPr marL="0" indent="0">
              <a:buNone/>
            </a:pPr>
            <a:r>
              <a:rPr lang="cs-CZ" dirty="0"/>
              <a:t>Sponzoři:</a:t>
            </a:r>
          </a:p>
          <a:p>
            <a:pPr marL="0" indent="0">
              <a:buNone/>
            </a:pPr>
            <a:r>
              <a:rPr lang="cs-CZ" dirty="0"/>
              <a:t>Albi</a:t>
            </a:r>
          </a:p>
          <a:p>
            <a:pPr marL="0" indent="0">
              <a:buNone/>
            </a:pPr>
            <a:r>
              <a:rPr lang="cs-CZ" dirty="0"/>
              <a:t>CREW</a:t>
            </a:r>
          </a:p>
          <a:p>
            <a:pPr marL="0" indent="0">
              <a:buNone/>
            </a:pPr>
            <a:r>
              <a:rPr lang="cs-CZ" dirty="0"/>
              <a:t>Čtení pomáhá</a:t>
            </a:r>
          </a:p>
          <a:p>
            <a:pPr marL="0" indent="0">
              <a:buNone/>
            </a:pPr>
            <a:r>
              <a:rPr lang="cs-CZ" dirty="0"/>
              <a:t>EMBA</a:t>
            </a:r>
          </a:p>
          <a:p>
            <a:pPr marL="0" indent="0">
              <a:buNone/>
            </a:pPr>
            <a:r>
              <a:rPr lang="cs-CZ" dirty="0"/>
              <a:t>Jirout reklamy</a:t>
            </a:r>
          </a:p>
          <a:p>
            <a:pPr marL="0" indent="0">
              <a:buNone/>
            </a:pPr>
            <a:r>
              <a:rPr lang="cs-CZ" dirty="0"/>
              <a:t>Puntík</a:t>
            </a:r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7E159101-2B8B-45D0-8FD8-AA4F9C7510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4381" y="3490438"/>
            <a:ext cx="3016555" cy="32846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7028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dirty="0">
                <a:solidFill>
                  <a:schemeClr val="bg1"/>
                </a:solidFill>
              </a:rPr>
              <a:t>7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8" y="2492896"/>
            <a:ext cx="3576830" cy="372502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indent="-228600" algn="ctr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sz="1600" dirty="0">
                <a:solidFill>
                  <a:schemeClr val="tx2"/>
                </a:solidFill>
              </a:rPr>
              <a:t>sponzor EOP, financování uměleckého tlumočení leporela do znakového jazyka</a:t>
            </a:r>
          </a:p>
          <a:p>
            <a:pPr indent="-228600" algn="ctr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cs-CZ" sz="1600" dirty="0">
                <a:solidFill>
                  <a:schemeClr val="tx2"/>
                </a:solidFill>
              </a:rPr>
              <a:t>poděkování Macanově knihovně za </a:t>
            </a:r>
            <a:r>
              <a:rPr lang="cs-CZ" sz="1600" dirty="0" err="1">
                <a:solidFill>
                  <a:schemeClr val="tx2"/>
                </a:solidFill>
              </a:rPr>
              <a:t>audioverzi</a:t>
            </a:r>
            <a:r>
              <a:rPr lang="cs-CZ" sz="1600" dirty="0">
                <a:solidFill>
                  <a:schemeClr val="tx2"/>
                </a:solidFill>
              </a:rPr>
              <a:t> leporela, pohádkové knížky i metodiky pro rodiče!</a:t>
            </a: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17084" y="273050"/>
            <a:ext cx="4414936" cy="6036270"/>
          </a:xfrm>
        </p:spPr>
        <p:txBody>
          <a:bodyPr>
            <a:normAutofit/>
          </a:bodyPr>
          <a:lstStyle/>
          <a:p>
            <a:endParaRPr lang="cs-CZ" dirty="0"/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  <a:p>
            <a:pPr marL="0" indent="0" algn="ctr">
              <a:buNone/>
            </a:pPr>
            <a:endParaRPr lang="cs-CZ" dirty="0"/>
          </a:p>
          <a:p>
            <a:pPr marL="0" indent="0" algn="ctr">
              <a:buNone/>
            </a:pPr>
            <a:endParaRPr lang="cs-CZ" dirty="0"/>
          </a:p>
          <a:p>
            <a:pPr marL="0" indent="0" algn="ctr">
              <a:buNone/>
            </a:pPr>
            <a:r>
              <a:rPr lang="cs-CZ" dirty="0"/>
              <a:t>Kukátko, </a:t>
            </a:r>
            <a:r>
              <a:rPr lang="cs-CZ" dirty="0" err="1"/>
              <a:t>z.s</a:t>
            </a:r>
            <a:r>
              <a:rPr lang="cs-CZ" dirty="0"/>
              <a:t>. </a:t>
            </a:r>
          </a:p>
          <a:p>
            <a:pPr marL="0" indent="0">
              <a:buNone/>
            </a:pPr>
            <a:endParaRPr lang="cs-CZ" dirty="0"/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3F3E8985-97D6-4FCB-AC9D-442E79B5B13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9009" y="4622539"/>
            <a:ext cx="2143125" cy="2143125"/>
          </a:xfrm>
          <a:prstGeom prst="rect">
            <a:avLst/>
          </a:prstGeom>
        </p:spPr>
      </p:pic>
      <p:pic>
        <p:nvPicPr>
          <p:cNvPr id="8" name="Obrázek 7">
            <a:extLst>
              <a:ext uri="{FF2B5EF4-FFF2-40B4-BE49-F238E27FC236}">
                <a16:creationId xmlns:a16="http://schemas.microsoft.com/office/drawing/2014/main" id="{DCDE3008-2257-4ADB-86F1-96B51FE779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3270" y="548680"/>
            <a:ext cx="4348750" cy="4348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480189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8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8" y="3708106"/>
            <a:ext cx="3576830" cy="250981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institucionálních členů pracovní skupiny</a:t>
            </a: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17084" y="273050"/>
            <a:ext cx="4269715" cy="6396310"/>
          </a:xfrm>
        </p:spPr>
        <p:txBody>
          <a:bodyPr>
            <a:normAutofit fontScale="47500" lnSpcReduction="20000"/>
          </a:bodyPr>
          <a:lstStyle/>
          <a:p>
            <a:endParaRPr lang="cs-CZ" dirty="0"/>
          </a:p>
          <a:p>
            <a:endParaRPr lang="cs-CZ" dirty="0"/>
          </a:p>
          <a:p>
            <a:r>
              <a:rPr lang="cs-CZ" sz="4200" dirty="0"/>
              <a:t>Roman </a:t>
            </a:r>
            <a:r>
              <a:rPr lang="cs-CZ" sz="4200" dirty="0" err="1"/>
              <a:t>Geibisch</a:t>
            </a:r>
            <a:r>
              <a:rPr lang="cs-CZ" sz="4200" dirty="0"/>
              <a:t> </a:t>
            </a:r>
            <a:r>
              <a:rPr lang="cs-CZ" sz="4200" i="1" dirty="0"/>
              <a:t>/hledání partnerů, sponzorů</a:t>
            </a:r>
          </a:p>
          <a:p>
            <a:r>
              <a:rPr lang="cs-CZ" sz="4200" dirty="0"/>
              <a:t>Z. Houšková </a:t>
            </a:r>
            <a:r>
              <a:rPr lang="cs-CZ" sz="4200" i="1" dirty="0"/>
              <a:t>/metodika, konzultace</a:t>
            </a:r>
          </a:p>
          <a:p>
            <a:r>
              <a:rPr lang="cs-CZ" sz="4200" dirty="0"/>
              <a:t>M. </a:t>
            </a:r>
            <a:r>
              <a:rPr lang="cs-CZ" sz="4200" dirty="0" err="1"/>
              <a:t>Sabelová</a:t>
            </a:r>
            <a:r>
              <a:rPr lang="cs-CZ" sz="4200" dirty="0"/>
              <a:t>, H. Dlouhá a KMO </a:t>
            </a:r>
            <a:r>
              <a:rPr lang="cs-CZ" sz="4200" i="1" dirty="0"/>
              <a:t>/web, </a:t>
            </a:r>
            <a:r>
              <a:rPr lang="cs-CZ" sz="4200" i="1" dirty="0" err="1"/>
              <a:t>fcb</a:t>
            </a:r>
            <a:r>
              <a:rPr lang="cs-CZ" sz="4200" i="1" dirty="0"/>
              <a:t>, </a:t>
            </a:r>
            <a:r>
              <a:rPr lang="cs-CZ" sz="4200" i="1" dirty="0" err="1"/>
              <a:t>youtube</a:t>
            </a:r>
            <a:r>
              <a:rPr lang="cs-CZ" sz="4200" i="1" dirty="0"/>
              <a:t>, distribuce doobjednávek, logopedická metodika, konzultace</a:t>
            </a:r>
          </a:p>
          <a:p>
            <a:r>
              <a:rPr lang="cs-CZ" sz="4200" dirty="0"/>
              <a:t>K. Hubertová, B. Čižinská, P. </a:t>
            </a:r>
            <a:r>
              <a:rPr lang="cs-CZ" sz="4200" dirty="0" err="1"/>
              <a:t>Ornstová</a:t>
            </a:r>
            <a:r>
              <a:rPr lang="cs-CZ" sz="4200" dirty="0"/>
              <a:t>, M. Poživilová a KMHK </a:t>
            </a:r>
            <a:r>
              <a:rPr lang="cs-CZ" sz="4200" i="1" dirty="0"/>
              <a:t>/metodika, konzultace, objednávky, logistika</a:t>
            </a:r>
          </a:p>
          <a:p>
            <a:r>
              <a:rPr lang="cs-CZ" sz="4200" i="1" dirty="0"/>
              <a:t> </a:t>
            </a:r>
            <a:r>
              <a:rPr lang="cs-CZ" sz="4200" dirty="0"/>
              <a:t>L. Nivnická, K. Havlová a KJM </a:t>
            </a:r>
            <a:r>
              <a:rPr lang="cs-CZ" sz="4200" i="1" dirty="0"/>
              <a:t>/metodika, online křest</a:t>
            </a:r>
          </a:p>
          <a:p>
            <a:r>
              <a:rPr lang="cs-CZ" sz="4200" dirty="0"/>
              <a:t>B. Tauberová – Knihovna Sedlčany </a:t>
            </a:r>
            <a:r>
              <a:rPr lang="cs-CZ" sz="4200" i="1" dirty="0"/>
              <a:t>/metodika, konzultace</a:t>
            </a:r>
          </a:p>
          <a:p>
            <a:r>
              <a:rPr lang="cs-CZ" sz="4200" dirty="0"/>
              <a:t>D. </a:t>
            </a:r>
            <a:r>
              <a:rPr lang="cs-CZ" sz="4200" dirty="0" err="1"/>
              <a:t>Divínová</a:t>
            </a:r>
            <a:r>
              <a:rPr lang="cs-CZ" sz="4200" dirty="0"/>
              <a:t> – Masarykova veřejná knihovna Vsetín </a:t>
            </a:r>
            <a:r>
              <a:rPr lang="cs-CZ" sz="4200" i="1" dirty="0"/>
              <a:t>/ekonomické poradenství, metodika</a:t>
            </a:r>
          </a:p>
          <a:p>
            <a:r>
              <a:rPr lang="cs-CZ" sz="4200" dirty="0"/>
              <a:t>H. Šlesingerová  - Knihovna města Plzně </a:t>
            </a:r>
            <a:r>
              <a:rPr lang="cs-CZ" sz="4200" i="1" dirty="0"/>
              <a:t>/konzultace, kontakty na autory</a:t>
            </a:r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61661413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554909"/>
            <a:ext cx="4269714" cy="2880641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>
              <a:lnSpc>
                <a:spcPct val="90000"/>
              </a:lnSpc>
            </a:pP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r>
              <a:rPr lang="cs-CZ" sz="8800" dirty="0">
                <a:solidFill>
                  <a:schemeClr val="bg1"/>
                </a:solidFill>
              </a:rPr>
              <a:t>9</a:t>
            </a: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br>
              <a:rPr lang="cs-CZ" sz="8800" dirty="0">
                <a:solidFill>
                  <a:schemeClr val="bg1"/>
                </a:solidFill>
              </a:rPr>
            </a:br>
            <a:r>
              <a:rPr lang="cs-CZ" sz="8800" dirty="0">
                <a:solidFill>
                  <a:schemeClr val="bg1"/>
                </a:solidFill>
              </a:rPr>
              <a:t>9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22020" y="3868998"/>
            <a:ext cx="4510019" cy="272835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zapojených knihoven kraje</a:t>
            </a: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69726" y="260648"/>
            <a:ext cx="3653539" cy="5944870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r>
              <a:rPr lang="cs-CZ" dirty="0"/>
              <a:t>Domažlice</a:t>
            </a:r>
          </a:p>
          <a:p>
            <a:pPr marL="0" indent="0">
              <a:buNone/>
            </a:pPr>
            <a:r>
              <a:rPr lang="cs-CZ" dirty="0"/>
              <a:t>Chodová Planá – </a:t>
            </a:r>
          </a:p>
          <a:p>
            <a:pPr marL="0" indent="0">
              <a:buNone/>
            </a:pPr>
            <a:r>
              <a:rPr lang="cs-CZ" i="1" dirty="0" err="1"/>
              <a:t>Klubík</a:t>
            </a:r>
            <a:r>
              <a:rPr lang="cs-CZ" i="1" dirty="0"/>
              <a:t> pro batolata</a:t>
            </a:r>
          </a:p>
          <a:p>
            <a:pPr marL="0" indent="0">
              <a:buNone/>
            </a:pPr>
            <a:r>
              <a:rPr lang="cs-CZ" dirty="0"/>
              <a:t>Klatovy</a:t>
            </a:r>
          </a:p>
          <a:p>
            <a:pPr marL="0" indent="0">
              <a:buNone/>
            </a:pPr>
            <a:r>
              <a:rPr lang="cs-CZ" dirty="0"/>
              <a:t>Manětín</a:t>
            </a:r>
          </a:p>
          <a:p>
            <a:pPr marL="0" indent="0">
              <a:buNone/>
            </a:pPr>
            <a:r>
              <a:rPr lang="cs-CZ" dirty="0"/>
              <a:t>Plasy</a:t>
            </a:r>
          </a:p>
          <a:p>
            <a:pPr marL="0" indent="0">
              <a:buNone/>
            </a:pPr>
            <a:r>
              <a:rPr lang="cs-CZ" dirty="0"/>
              <a:t>Rokycany</a:t>
            </a:r>
          </a:p>
          <a:p>
            <a:pPr marL="0" indent="0">
              <a:buNone/>
            </a:pPr>
            <a:r>
              <a:rPr lang="cs-CZ" dirty="0"/>
              <a:t>Zruč Senec</a:t>
            </a:r>
          </a:p>
          <a:p>
            <a:pPr marL="0" indent="0">
              <a:buNone/>
            </a:pPr>
            <a:r>
              <a:rPr lang="cs-CZ" dirty="0"/>
              <a:t>Stříbro</a:t>
            </a:r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</p:txBody>
      </p:sp>
      <p:pic>
        <p:nvPicPr>
          <p:cNvPr id="12" name="Obrázek 11">
            <a:extLst>
              <a:ext uri="{FF2B5EF4-FFF2-40B4-BE49-F238E27FC236}">
                <a16:creationId xmlns:a16="http://schemas.microsoft.com/office/drawing/2014/main" id="{7B06F9AA-BC61-4BCE-A2DC-68603EF882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060" y="4279381"/>
            <a:ext cx="5093326" cy="24536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481733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dirty="0">
                <a:solidFill>
                  <a:schemeClr val="bg1"/>
                </a:solidFill>
              </a:rPr>
              <a:t>9</a:t>
            </a:r>
            <a:br>
              <a:rPr lang="cs-CZ" sz="8800" dirty="0">
                <a:solidFill>
                  <a:schemeClr val="bg1"/>
                </a:solidFill>
              </a:rPr>
            </a:b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94704" y="3793277"/>
            <a:ext cx="3576830" cy="250981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17084" y="273050"/>
            <a:ext cx="4269715" cy="5944870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62EFBE33-AB99-4891-AACB-F04F73F313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5607" y="3489358"/>
            <a:ext cx="6040661" cy="3328657"/>
          </a:xfrm>
          <a:prstGeom prst="rect">
            <a:avLst/>
          </a:prstGeom>
        </p:spPr>
      </p:pic>
      <p:pic>
        <p:nvPicPr>
          <p:cNvPr id="12" name="Obrázek 11">
            <a:extLst>
              <a:ext uri="{FF2B5EF4-FFF2-40B4-BE49-F238E27FC236}">
                <a16:creationId xmlns:a16="http://schemas.microsoft.com/office/drawing/2014/main" id="{B3463D7E-24FB-49B2-90E0-F7455662F36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3928" y="256323"/>
            <a:ext cx="4962121" cy="29772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523539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10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8" y="2492896"/>
            <a:ext cx="3576830" cy="372502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projektových pravidel</a:t>
            </a: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06502" y="456565"/>
            <a:ext cx="4269715" cy="5944870"/>
          </a:xfrm>
        </p:spPr>
        <p:txBody>
          <a:bodyPr>
            <a:normAutofit fontScale="62500" lnSpcReduction="20000"/>
          </a:bodyPr>
          <a:lstStyle/>
          <a:p>
            <a:endParaRPr lang="cs-CZ" dirty="0"/>
          </a:p>
          <a:p>
            <a:r>
              <a:rPr lang="cs-CZ" dirty="0"/>
              <a:t>informování zřizovatele</a:t>
            </a:r>
          </a:p>
          <a:p>
            <a:r>
              <a:rPr lang="cs-CZ" dirty="0"/>
              <a:t>členství v profesním svazu (SKIP ČR)</a:t>
            </a:r>
          </a:p>
          <a:p>
            <a:r>
              <a:rPr lang="cs-CZ" dirty="0"/>
              <a:t>objednání motivačních sad a jejich předání</a:t>
            </a:r>
          </a:p>
          <a:p>
            <a:r>
              <a:rPr lang="cs-CZ" dirty="0"/>
              <a:t>uspořádání 4 relevantních akcí pro rodiče s miminky ročně</a:t>
            </a:r>
            <a:br>
              <a:rPr lang="cs-CZ" dirty="0"/>
            </a:br>
            <a:r>
              <a:rPr lang="cs-CZ" dirty="0"/>
              <a:t>a vytváření komunity</a:t>
            </a:r>
          </a:p>
          <a:p>
            <a:r>
              <a:rPr lang="cs-CZ" dirty="0"/>
              <a:t>budování odpovídajícího fondu – knížky pro nejmenší</a:t>
            </a:r>
            <a:br>
              <a:rPr lang="cs-CZ" dirty="0"/>
            </a:br>
            <a:r>
              <a:rPr lang="cs-CZ" dirty="0"/>
              <a:t>a knížky pro rodiče </a:t>
            </a:r>
          </a:p>
          <a:p>
            <a:r>
              <a:rPr lang="cs-CZ" dirty="0"/>
              <a:t>přizpůsobování prostředí a vybavení pro  miminka</a:t>
            </a:r>
            <a:br>
              <a:rPr lang="cs-CZ" dirty="0"/>
            </a:br>
            <a:r>
              <a:rPr lang="cs-CZ" dirty="0"/>
              <a:t>a batolata</a:t>
            </a:r>
          </a:p>
          <a:p>
            <a:r>
              <a:rPr lang="cs-CZ" dirty="0"/>
              <a:t>dokumentace činnosti a roční zpráva prostřednictvím dotazníku na webu projektu</a:t>
            </a:r>
          </a:p>
          <a:p>
            <a:r>
              <a:rPr lang="cs-CZ" dirty="0"/>
              <a:t>udržitelnost projektu 6 let pro následnou evaluaci</a:t>
            </a:r>
          </a:p>
          <a:p>
            <a:r>
              <a:rPr lang="cs-CZ" dirty="0"/>
              <a:t>propagace projektu</a:t>
            </a:r>
          </a:p>
          <a:p>
            <a:r>
              <a:rPr lang="cs-CZ" dirty="0"/>
              <a:t>zvyšování kvalifikace</a:t>
            </a:r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33337265-A004-4E55-A64A-DA51BBD726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452" y="4149697"/>
            <a:ext cx="4387023" cy="24762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91716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     31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8" y="3708106"/>
            <a:ext cx="3576830" cy="250981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odběratelů kanálu na </a:t>
            </a:r>
            <a:r>
              <a:rPr lang="cs-CZ" sz="1600" dirty="0" err="1">
                <a:solidFill>
                  <a:schemeClr val="tx2"/>
                </a:solidFill>
              </a:rPr>
              <a:t>youtube</a:t>
            </a: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Prosíme podpořte, ať je lepší adresa!</a:t>
            </a:r>
          </a:p>
          <a:p>
            <a:pPr algn="ctr"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17084" y="273050"/>
            <a:ext cx="4269715" cy="5944870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95C3B9BF-3845-46C0-87B4-A8F7225A98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75941" y="692237"/>
            <a:ext cx="4452946" cy="2428880"/>
          </a:xfrm>
          <a:prstGeom prst="rect">
            <a:avLst/>
          </a:prstGeom>
        </p:spPr>
      </p:pic>
      <p:pic>
        <p:nvPicPr>
          <p:cNvPr id="7" name="Obrázek 6">
            <a:extLst>
              <a:ext uri="{FF2B5EF4-FFF2-40B4-BE49-F238E27FC236}">
                <a16:creationId xmlns:a16="http://schemas.microsoft.com/office/drawing/2014/main" id="{D4B7FE0B-C5B8-4E05-A9C6-D1BA3054FA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4748" y="3812005"/>
            <a:ext cx="4966686" cy="29949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729781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50-70 %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47741" y="2276872"/>
            <a:ext cx="3576830" cy="400027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vliv </a:t>
            </a:r>
            <a:r>
              <a:rPr lang="cs-CZ" sz="1600" dirty="0" err="1">
                <a:solidFill>
                  <a:schemeClr val="tx2"/>
                </a:solidFill>
              </a:rPr>
              <a:t>Bookstartu</a:t>
            </a:r>
            <a:r>
              <a:rPr lang="cs-CZ" sz="1600" dirty="0">
                <a:solidFill>
                  <a:schemeClr val="tx2"/>
                </a:solidFill>
              </a:rPr>
              <a:t> (podle zahraniční evaluace)</a:t>
            </a:r>
          </a:p>
          <a:p>
            <a:pPr algn="ctr"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17084" y="273050"/>
            <a:ext cx="4269715" cy="5944870"/>
          </a:xfrm>
        </p:spPr>
        <p:txBody>
          <a:bodyPr>
            <a:normAutofit fontScale="70000" lnSpcReduction="20000"/>
          </a:bodyPr>
          <a:lstStyle/>
          <a:p>
            <a:endParaRPr lang="cs-CZ" dirty="0"/>
          </a:p>
          <a:p>
            <a:pPr marL="0" indent="0">
              <a:buNone/>
            </a:pPr>
            <a:r>
              <a:rPr lang="cs-CZ" dirty="0"/>
              <a:t>Jednoznačně prokázaný </a:t>
            </a:r>
            <a:r>
              <a:rPr lang="cs-CZ" b="1" dirty="0"/>
              <a:t>pozitivní dopad na rodiče, děti i knihovnu</a:t>
            </a:r>
            <a:endParaRPr lang="cs-CZ" dirty="0"/>
          </a:p>
          <a:p>
            <a:r>
              <a:rPr lang="cs-CZ" dirty="0"/>
              <a:t>rodiče čtou a sdílejí s chutí knížky se svými dětmi (čtou např. pak denně …)</a:t>
            </a:r>
          </a:p>
          <a:p>
            <a:r>
              <a:rPr lang="cs-CZ" dirty="0"/>
              <a:t>rodiče mají větší sebedůvěru, lepší znalosti i dovednosti</a:t>
            </a:r>
          </a:p>
          <a:p>
            <a:r>
              <a:rPr lang="cs-CZ" b="1" dirty="0">
                <a:solidFill>
                  <a:srgbClr val="002060"/>
                </a:solidFill>
              </a:rPr>
              <a:t>podporou společného čtení sílí vzájemná vazba mezi rodičem a dítětem</a:t>
            </a:r>
          </a:p>
          <a:p>
            <a:r>
              <a:rPr lang="cs-CZ" dirty="0"/>
              <a:t>vytváří se vazba mezi rodinou a knihovnou, mezi rodičem a knihovníkem (povídají si spolu o vývoji dítěte, o vhodných knížkách atp.)</a:t>
            </a:r>
          </a:p>
          <a:p>
            <a:r>
              <a:rPr lang="cs-CZ" dirty="0"/>
              <a:t>dítě je lépe připraveno na školu, má lépe rozvinuté jazykové a další dovednosti</a:t>
            </a:r>
          </a:p>
          <a:p>
            <a:pPr marL="0" indent="0">
              <a:buNone/>
            </a:pPr>
            <a:endParaRPr lang="cs-CZ" dirty="0"/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39386ABE-CF9F-47E5-9558-6A79AB69154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336" y="4286030"/>
            <a:ext cx="3678491" cy="2451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2445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80 Kč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8" y="3708106"/>
            <a:ext cx="3576830" cy="250981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stojí 1 set</a:t>
            </a: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17084" y="273050"/>
            <a:ext cx="4269715" cy="5944870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endParaRPr lang="cs-CZ" dirty="0"/>
          </a:p>
          <a:p>
            <a:r>
              <a:rPr lang="cs-CZ" dirty="0"/>
              <a:t>cena dotovaná (díky podpoře SKIP a sponzorů)</a:t>
            </a:r>
          </a:p>
          <a:p>
            <a:r>
              <a:rPr lang="cs-CZ" dirty="0"/>
              <a:t>práce dobrovolníků</a:t>
            </a:r>
          </a:p>
          <a:p>
            <a:r>
              <a:rPr lang="cs-CZ" dirty="0"/>
              <a:t>tržní cena 5x vyšší</a:t>
            </a:r>
          </a:p>
        </p:txBody>
      </p:sp>
    </p:spTree>
    <p:extLst>
      <p:ext uri="{BB962C8B-B14F-4D97-AF65-F5344CB8AC3E}">
        <p14:creationId xmlns:p14="http://schemas.microsoft.com/office/powerpoint/2010/main" val="1447741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C27E70C-5470-4262-B9CE-AE52C51CF4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12929"/>
            <a:ext cx="9141714" cy="3490956"/>
            <a:chOff x="651279" y="598259"/>
            <a:chExt cx="10889442" cy="5680742"/>
          </a:xfrm>
        </p:grpSpPr>
        <p:sp>
          <p:nvSpPr>
            <p:cNvPr id="19" name="Color">
              <a:extLst>
                <a:ext uri="{FF2B5EF4-FFF2-40B4-BE49-F238E27FC236}">
                  <a16:creationId xmlns:a16="http://schemas.microsoft.com/office/drawing/2014/main" id="{B5C7D35F-738C-47DF-AD6E-859806E460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740F8C8B-E52F-46CF-89C7-51C6A037CFB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4B627455-56B9-4B7E-ACB3-BEDB79C3AD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980141"/>
            <a:ext cx="4269714" cy="2448239"/>
          </a:xfrm>
        </p:spPr>
        <p:txBody>
          <a:bodyPr anchor="t">
            <a:normAutofit/>
          </a:bodyPr>
          <a:lstStyle/>
          <a:p>
            <a:pPr algn="l"/>
            <a:r>
              <a:rPr lang="cs-CZ" sz="4200" b="1" dirty="0">
                <a:solidFill>
                  <a:schemeClr val="bg1"/>
                </a:solidFill>
              </a:rPr>
              <a:t>Společně rodičům a dětem</a:t>
            </a:r>
          </a:p>
        </p:txBody>
      </p:sp>
      <p:pic>
        <p:nvPicPr>
          <p:cNvPr id="4" name="Zástupný symbol pro obsah 3">
            <a:extLst>
              <a:ext uri="{FF2B5EF4-FFF2-40B4-BE49-F238E27FC236}">
                <a16:creationId xmlns:a16="http://schemas.microsoft.com/office/drawing/2014/main" id="{74B7E421-AC2C-4761-AA01-0870550AD00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080" y="5148601"/>
            <a:ext cx="2653818" cy="1516468"/>
          </a:xfrm>
        </p:spPr>
      </p:pic>
      <p:pic>
        <p:nvPicPr>
          <p:cNvPr id="6" name="Obrázek 5">
            <a:extLst>
              <a:ext uri="{FF2B5EF4-FFF2-40B4-BE49-F238E27FC236}">
                <a16:creationId xmlns:a16="http://schemas.microsoft.com/office/drawing/2014/main" id="{C0C25C4C-A168-47CD-9B77-321E765B934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3728" y="1935296"/>
            <a:ext cx="6090803" cy="343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136411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274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8" y="3708106"/>
            <a:ext cx="3576830" cy="250981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zapojených knihoven</a:t>
            </a:r>
            <a:endParaRPr lang="en-US" sz="1600" dirty="0">
              <a:solidFill>
                <a:schemeClr val="tx2"/>
              </a:solidFill>
            </a:endParaRPr>
          </a:p>
        </p:txBody>
      </p:sp>
      <p:pic>
        <p:nvPicPr>
          <p:cNvPr id="6" name="Zástupný symbol pro obsah 5">
            <a:extLst>
              <a:ext uri="{FF2B5EF4-FFF2-40B4-BE49-F238E27FC236}">
                <a16:creationId xmlns:a16="http://schemas.microsoft.com/office/drawing/2014/main" id="{57183586-5DCA-4E20-A971-864E5C3D03E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707904" y="90110"/>
            <a:ext cx="5375312" cy="3286299"/>
          </a:xfrm>
          <a:prstGeom prst="rect">
            <a:avLst/>
          </a:prstGeom>
        </p:spPr>
      </p:pic>
      <p:pic>
        <p:nvPicPr>
          <p:cNvPr id="7" name="Obrázek 6">
            <a:extLst>
              <a:ext uri="{FF2B5EF4-FFF2-40B4-BE49-F238E27FC236}">
                <a16:creationId xmlns:a16="http://schemas.microsoft.com/office/drawing/2014/main" id="{234D919A-4C48-4164-B17C-DB1E9209C2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3928" y="3462133"/>
            <a:ext cx="5078609" cy="38089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248291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66.720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8" y="3708106"/>
            <a:ext cx="3576830" cy="250981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obdarovaných rodin bude</a:t>
            </a:r>
            <a:endParaRPr lang="en-US" sz="1600" dirty="0">
              <a:solidFill>
                <a:schemeClr val="tx2"/>
              </a:solidFill>
              <a:highlight>
                <a:srgbClr val="FFFF00"/>
              </a:highlight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pic>
        <p:nvPicPr>
          <p:cNvPr id="7" name="Zástupný symbol pro obsah 6">
            <a:extLst>
              <a:ext uri="{FF2B5EF4-FFF2-40B4-BE49-F238E27FC236}">
                <a16:creationId xmlns:a16="http://schemas.microsoft.com/office/drawing/2014/main" id="{096065F6-5CEE-4176-AD53-ECA3F376F4A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2250" y="1522526"/>
            <a:ext cx="5111750" cy="4086470"/>
          </a:xfrm>
        </p:spPr>
      </p:pic>
    </p:spTree>
    <p:extLst>
      <p:ext uri="{BB962C8B-B14F-4D97-AF65-F5344CB8AC3E}">
        <p14:creationId xmlns:p14="http://schemas.microsoft.com/office/powerpoint/2010/main" val="296921179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AC27E70C-5470-4262-B9CE-AE52C51CF4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12929"/>
            <a:ext cx="9141714" cy="3490956"/>
            <a:chOff x="651279" y="598259"/>
            <a:chExt cx="10889442" cy="5680742"/>
          </a:xfrm>
        </p:grpSpPr>
        <p:sp>
          <p:nvSpPr>
            <p:cNvPr id="40" name="Color">
              <a:extLst>
                <a:ext uri="{FF2B5EF4-FFF2-40B4-BE49-F238E27FC236}">
                  <a16:creationId xmlns:a16="http://schemas.microsoft.com/office/drawing/2014/main" id="{B5C7D35F-738C-47DF-AD6E-859806E460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Color">
              <a:extLst>
                <a:ext uri="{FF2B5EF4-FFF2-40B4-BE49-F238E27FC236}">
                  <a16:creationId xmlns:a16="http://schemas.microsoft.com/office/drawing/2014/main" id="{740F8C8B-E52F-46CF-89C7-51C6A037CFB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87131"/>
          </a:xfrm>
        </p:spPr>
        <p:txBody>
          <a:bodyPr vert="horz" lIns="91440" tIns="45720" rIns="91440" bIns="45720" rtlCol="0" anchor="b">
            <a:normAutofit/>
          </a:bodyPr>
          <a:lstStyle/>
          <a:p>
            <a:pPr>
              <a:lnSpc>
                <a:spcPct val="90000"/>
              </a:lnSpc>
            </a:pPr>
            <a:r>
              <a:rPr lang="en-US" sz="6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všechn</a:t>
            </a:r>
            <a:r>
              <a:rPr lang="cs-CZ" sz="6600" dirty="0">
                <a:solidFill>
                  <a:schemeClr val="bg1"/>
                </a:solidFill>
              </a:rPr>
              <a:t>y</a:t>
            </a:r>
            <a:endParaRPr lang="en-US" sz="66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7" y="3566810"/>
            <a:ext cx="4269715" cy="265111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     </a:t>
            </a:r>
            <a:r>
              <a:rPr lang="en-US" sz="1600" dirty="0" err="1">
                <a:solidFill>
                  <a:schemeClr val="tx2"/>
                </a:solidFill>
              </a:rPr>
              <a:t>děti</a:t>
            </a:r>
            <a:r>
              <a:rPr lang="en-US" sz="1600" dirty="0">
                <a:solidFill>
                  <a:schemeClr val="tx2"/>
                </a:solidFill>
              </a:rPr>
              <a:t> </a:t>
            </a:r>
            <a:r>
              <a:rPr lang="en-US" sz="1600" dirty="0" err="1">
                <a:solidFill>
                  <a:schemeClr val="tx2"/>
                </a:solidFill>
              </a:rPr>
              <a:t>si</a:t>
            </a:r>
            <a:r>
              <a:rPr lang="en-US" sz="1600" dirty="0">
                <a:solidFill>
                  <a:schemeClr val="tx2"/>
                </a:solidFill>
              </a:rPr>
              <a:t> </a:t>
            </a:r>
            <a:r>
              <a:rPr lang="en-US" sz="1600" dirty="0" err="1">
                <a:solidFill>
                  <a:schemeClr val="tx2"/>
                </a:solidFill>
              </a:rPr>
              <a:t>zaslouží</a:t>
            </a:r>
            <a:r>
              <a:rPr lang="en-US" sz="1600" dirty="0">
                <a:solidFill>
                  <a:schemeClr val="tx2"/>
                </a:solidFill>
              </a:rPr>
              <a:t> </a:t>
            </a:r>
            <a:r>
              <a:rPr lang="en-US" sz="1600" dirty="0" err="1">
                <a:solidFill>
                  <a:schemeClr val="tx2"/>
                </a:solidFill>
              </a:rPr>
              <a:t>knižní</a:t>
            </a:r>
            <a:r>
              <a:rPr lang="en-US" sz="1600" dirty="0">
                <a:solidFill>
                  <a:schemeClr val="tx2"/>
                </a:solidFill>
              </a:rPr>
              <a:t> </a:t>
            </a:r>
            <a:r>
              <a:rPr lang="en-US" sz="1600" dirty="0" err="1">
                <a:solidFill>
                  <a:schemeClr val="tx2"/>
                </a:solidFill>
              </a:rPr>
              <a:t>dárek</a:t>
            </a: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</p:txBody>
      </p:sp>
      <p:pic>
        <p:nvPicPr>
          <p:cNvPr id="8" name="Zástupný symbol pro obsah 7">
            <a:extLst>
              <a:ext uri="{FF2B5EF4-FFF2-40B4-BE49-F238E27FC236}">
                <a16:creationId xmlns:a16="http://schemas.microsoft.com/office/drawing/2014/main" id="{10ABE955-8FC5-4C84-9575-A3E2714B7A1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4599" y="305730"/>
            <a:ext cx="4541130" cy="6396310"/>
          </a:xfrm>
        </p:spPr>
      </p:pic>
    </p:spTree>
    <p:extLst>
      <p:ext uri="{BB962C8B-B14F-4D97-AF65-F5344CB8AC3E}">
        <p14:creationId xmlns:p14="http://schemas.microsoft.com/office/powerpoint/2010/main" val="35501731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69708658-3595-47E3-B66D-83A6A370EB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solidFill>
                  <a:srgbClr val="002060"/>
                </a:solidFill>
              </a:rPr>
              <a:t>Děkujeme za pozornost!</a:t>
            </a:r>
          </a:p>
        </p:txBody>
      </p:sp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D3B9AB1C-5D8B-4F29-AF2D-52CD431BE4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cs-CZ" dirty="0"/>
              <a:t>Kontakt:</a:t>
            </a:r>
          </a:p>
          <a:p>
            <a:pPr marL="0" indent="0" algn="ctr">
              <a:buNone/>
            </a:pPr>
            <a:r>
              <a:rPr lang="cs-CZ" dirty="0"/>
              <a:t>Bc. Kateřina Hubertová</a:t>
            </a:r>
          </a:p>
          <a:p>
            <a:pPr marL="0" indent="0" algn="ctr">
              <a:buNone/>
            </a:pPr>
            <a:r>
              <a:rPr lang="cs-CZ" dirty="0"/>
              <a:t>Mgr. Barbora Čižinská</a:t>
            </a:r>
          </a:p>
          <a:p>
            <a:pPr marL="0" indent="0" algn="ctr">
              <a:buNone/>
            </a:pPr>
            <a:r>
              <a:rPr lang="cs-CZ" dirty="0">
                <a:hlinkClick r:id="rId2"/>
              </a:rPr>
              <a:t>www.sknizkoudozivota.cz</a:t>
            </a:r>
            <a:endParaRPr lang="cs-CZ" dirty="0"/>
          </a:p>
          <a:p>
            <a:pPr marL="0" indent="0" algn="ctr">
              <a:buNone/>
            </a:pPr>
            <a:r>
              <a:rPr lang="cs-CZ" dirty="0"/>
              <a:t>Email: objednavkybookstart@knihovnahk.cz</a:t>
            </a:r>
          </a:p>
        </p:txBody>
      </p:sp>
      <p:pic>
        <p:nvPicPr>
          <p:cNvPr id="5" name="Obrázek 4">
            <a:extLst>
              <a:ext uri="{FF2B5EF4-FFF2-40B4-BE49-F238E27FC236}">
                <a16:creationId xmlns:a16="http://schemas.microsoft.com/office/drawing/2014/main" id="{224414BB-4BAA-4A47-AD02-52981C24A0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952" y="4658186"/>
            <a:ext cx="1146147" cy="1511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599407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4" r="6495" b="-1"/>
          <a:stretch/>
        </p:blipFill>
        <p:spPr>
          <a:xfrm>
            <a:off x="20" y="10"/>
            <a:ext cx="9143980" cy="6857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10134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4556D3F-F9E0-4DD4-A96F-6A8297B924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12929"/>
            <a:ext cx="9141714" cy="3490956"/>
            <a:chOff x="651279" y="598259"/>
            <a:chExt cx="10889442" cy="5680742"/>
          </a:xfrm>
        </p:grpSpPr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86D4FF5D-6473-4BE3-A6EC-40CE250274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993888FB-861F-4B4A-819C-BEB6D558A87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5EABBED-2B80-4B13-A7A8-1D34C4A027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3A7A746-A7C1-443C-9B24-406D22245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D71425D-6031-4121-BA40-815DACCD0E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7A43343-A25B-49D5-9967-D5647ADF70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066E434-22B6-48A1-BC19-A80163E8198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470CE2-E5F8-489C-84E9-775AE8D3E3B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2435DD6-F0FB-492A-9267-CE09EC2C5D6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B17117C-64EA-4B8B-9DDC-D10E947C46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Nadpis 3">
            <a:extLst>
              <a:ext uri="{FF2B5EF4-FFF2-40B4-BE49-F238E27FC236}">
                <a16:creationId xmlns:a16="http://schemas.microsoft.com/office/drawing/2014/main" id="{AFBF06F8-A185-4788-AA58-D342ACAF66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2281" y="1014574"/>
            <a:ext cx="4225148" cy="2226769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8800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6" name="Zástupný symbol pro text 5">
            <a:extLst>
              <a:ext uri="{FF2B5EF4-FFF2-40B4-BE49-F238E27FC236}">
                <a16:creationId xmlns:a16="http://schemas.microsoft.com/office/drawing/2014/main" id="{61D9D081-7B10-4008-8FCA-D96FBFB6FE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92281" y="3640633"/>
            <a:ext cx="4223562" cy="2487212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ctr">
              <a:lnSpc>
                <a:spcPct val="90000"/>
              </a:lnSpc>
              <a:spcBef>
                <a:spcPts val="1000"/>
              </a:spcBef>
            </a:pPr>
            <a:endParaRPr lang="cs-CZ" sz="24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  <a:spcBef>
                <a:spcPts val="1000"/>
              </a:spcBef>
            </a:pPr>
            <a:endParaRPr lang="cs-CZ" sz="24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  <a:spcBef>
                <a:spcPts val="1000"/>
              </a:spcBef>
            </a:pPr>
            <a:endParaRPr lang="cs-CZ" sz="24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  <a:spcBef>
                <a:spcPts val="1000"/>
              </a:spcBef>
            </a:pPr>
            <a:r>
              <a:rPr lang="cs-CZ" sz="2400" dirty="0">
                <a:solidFill>
                  <a:schemeClr val="tx2"/>
                </a:solidFill>
              </a:rPr>
              <a:t>záštita </a:t>
            </a:r>
          </a:p>
          <a:p>
            <a:pPr algn="ctr">
              <a:lnSpc>
                <a:spcPct val="90000"/>
              </a:lnSpc>
              <a:spcBef>
                <a:spcPts val="1000"/>
              </a:spcBef>
            </a:pPr>
            <a:r>
              <a:rPr lang="cs-CZ" sz="2400" dirty="0">
                <a:solidFill>
                  <a:schemeClr val="tx2"/>
                </a:solidFill>
              </a:rPr>
              <a:t>Ministra kultury</a:t>
            </a:r>
          </a:p>
          <a:p>
            <a:pPr algn="ctr">
              <a:lnSpc>
                <a:spcPct val="90000"/>
              </a:lnSpc>
              <a:spcBef>
                <a:spcPts val="1000"/>
              </a:spcBef>
            </a:pPr>
            <a:endParaRPr lang="cs-CZ" sz="24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  <a:spcBef>
                <a:spcPts val="1000"/>
              </a:spcBef>
            </a:pPr>
            <a:endParaRPr lang="cs-CZ" sz="24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  <a:spcBef>
                <a:spcPts val="1000"/>
              </a:spcBef>
            </a:pPr>
            <a:endParaRPr lang="cs-CZ" sz="24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  <a:spcBef>
                <a:spcPts val="1000"/>
              </a:spcBef>
            </a:pPr>
            <a:endParaRPr lang="en-US" sz="2400" dirty="0">
              <a:solidFill>
                <a:schemeClr val="tx2"/>
              </a:solidFill>
            </a:endParaRPr>
          </a:p>
        </p:txBody>
      </p:sp>
      <p:pic>
        <p:nvPicPr>
          <p:cNvPr id="10" name="Obrázek 9">
            <a:extLst>
              <a:ext uri="{FF2B5EF4-FFF2-40B4-BE49-F238E27FC236}">
                <a16:creationId xmlns:a16="http://schemas.microsoft.com/office/drawing/2014/main" id="{4DA4F339-BF5D-431A-8CFE-1FB3F2E623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2112" y="4695171"/>
            <a:ext cx="3857625" cy="1181100"/>
          </a:xfrm>
          <a:prstGeom prst="rect">
            <a:avLst/>
          </a:prstGeom>
        </p:spPr>
      </p:pic>
      <p:pic>
        <p:nvPicPr>
          <p:cNvPr id="8" name="Zástupný symbol pro obsah 7">
            <a:extLst>
              <a:ext uri="{FF2B5EF4-FFF2-40B4-BE49-F238E27FC236}">
                <a16:creationId xmlns:a16="http://schemas.microsoft.com/office/drawing/2014/main" id="{C02CA85A-F008-439F-A236-8CA9C188F92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3529" y="552608"/>
            <a:ext cx="5111750" cy="3833812"/>
          </a:xfrm>
        </p:spPr>
      </p:pic>
    </p:spTree>
    <p:extLst>
      <p:ext uri="{BB962C8B-B14F-4D97-AF65-F5344CB8AC3E}">
        <p14:creationId xmlns:p14="http://schemas.microsoft.com/office/powerpoint/2010/main" val="398426457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10" name="Obrázek 9">
            <a:extLst>
              <a:ext uri="{FF2B5EF4-FFF2-40B4-BE49-F238E27FC236}">
                <a16:creationId xmlns:a16="http://schemas.microsoft.com/office/drawing/2014/main" id="{DBF5CDF0-6142-40D5-BBCF-75EB83F926E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543" r="-2" b="15319"/>
          <a:stretch/>
        </p:blipFill>
        <p:spPr>
          <a:xfrm>
            <a:off x="4193159" y="152365"/>
            <a:ext cx="4734674" cy="3154604"/>
          </a:xfrm>
          <a:prstGeom prst="rect">
            <a:avLst/>
          </a:prstGeom>
        </p:spPr>
      </p:pic>
      <p:pic>
        <p:nvPicPr>
          <p:cNvPr id="8" name="Zástupný symbol pro obsah 7">
            <a:extLst>
              <a:ext uri="{FF2B5EF4-FFF2-40B4-BE49-F238E27FC236}">
                <a16:creationId xmlns:a16="http://schemas.microsoft.com/office/drawing/2014/main" id="{491103E3-C457-4D17-A410-B3809517090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2" b="11162"/>
          <a:stretch/>
        </p:blipFill>
        <p:spPr>
          <a:xfrm>
            <a:off x="4254189" y="3642803"/>
            <a:ext cx="4673643" cy="3113939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2</a:t>
            </a: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7" y="3566810"/>
            <a:ext cx="4269715" cy="265111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1600" dirty="0" err="1">
                <a:solidFill>
                  <a:schemeClr val="tx2"/>
                </a:solidFill>
              </a:rPr>
              <a:t>druhy</a:t>
            </a:r>
            <a:r>
              <a:rPr lang="en-US" sz="1600" dirty="0">
                <a:solidFill>
                  <a:schemeClr val="tx2"/>
                </a:solidFill>
              </a:rPr>
              <a:t> </a:t>
            </a:r>
            <a:r>
              <a:rPr lang="en-US" sz="1600" dirty="0" err="1">
                <a:solidFill>
                  <a:schemeClr val="tx2"/>
                </a:solidFill>
              </a:rPr>
              <a:t>setů</a:t>
            </a:r>
            <a:endParaRPr lang="en-US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en-US" sz="1600" dirty="0">
                <a:solidFill>
                  <a:schemeClr val="tx2"/>
                </a:solidFill>
              </a:rPr>
              <a:t>pro </a:t>
            </a:r>
            <a:r>
              <a:rPr lang="en-US" sz="1600" dirty="0" err="1">
                <a:solidFill>
                  <a:schemeClr val="tx2"/>
                </a:solidFill>
              </a:rPr>
              <a:t>děti</a:t>
            </a:r>
            <a:r>
              <a:rPr lang="en-US" sz="1600" dirty="0">
                <a:solidFill>
                  <a:schemeClr val="tx2"/>
                </a:solidFill>
              </a:rPr>
              <a:t> 0-3 </a:t>
            </a:r>
            <a:r>
              <a:rPr lang="en-US" sz="1600" dirty="0" err="1">
                <a:solidFill>
                  <a:schemeClr val="tx2"/>
                </a:solidFill>
              </a:rPr>
              <a:t>roky</a:t>
            </a:r>
            <a:r>
              <a:rPr lang="en-US" sz="1600" dirty="0">
                <a:solidFill>
                  <a:schemeClr val="tx2"/>
                </a:solidFill>
              </a:rPr>
              <a:t> a 3-6 let</a:t>
            </a:r>
            <a:r>
              <a:rPr lang="cs-CZ" sz="1600" dirty="0">
                <a:solidFill>
                  <a:schemeClr val="tx2"/>
                </a:solidFill>
              </a:rPr>
              <a:t> </a:t>
            </a: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v přípravě nové sety s novými autory</a:t>
            </a:r>
          </a:p>
          <a:p>
            <a:pPr algn="ctr">
              <a:lnSpc>
                <a:spcPct val="90000"/>
              </a:lnSpc>
            </a:pPr>
            <a:r>
              <a:rPr lang="cs-CZ" sz="1600" i="1" dirty="0">
                <a:solidFill>
                  <a:schemeClr val="tx2"/>
                </a:solidFill>
              </a:rPr>
              <a:t>Daniela Fischerová</a:t>
            </a:r>
          </a:p>
          <a:p>
            <a:pPr algn="ctr">
              <a:lnSpc>
                <a:spcPct val="90000"/>
              </a:lnSpc>
            </a:pPr>
            <a:r>
              <a:rPr lang="cs-CZ" sz="1600" i="1" dirty="0">
                <a:solidFill>
                  <a:schemeClr val="tx2"/>
                </a:solidFill>
              </a:rPr>
              <a:t>Irena Šafránková</a:t>
            </a:r>
          </a:p>
          <a:p>
            <a:pPr algn="ctr">
              <a:lnSpc>
                <a:spcPct val="90000"/>
              </a:lnSpc>
            </a:pPr>
            <a:r>
              <a:rPr lang="cs-CZ" sz="1600" i="1" dirty="0">
                <a:solidFill>
                  <a:schemeClr val="tx2"/>
                </a:solidFill>
              </a:rPr>
              <a:t>Daniela </a:t>
            </a:r>
            <a:r>
              <a:rPr lang="cs-CZ" sz="1600" i="1" dirty="0" err="1">
                <a:solidFill>
                  <a:schemeClr val="tx2"/>
                </a:solidFill>
              </a:rPr>
              <a:t>Krolupperová</a:t>
            </a:r>
            <a:endParaRPr lang="cs-CZ" sz="1600" i="1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cs-CZ" sz="1600" i="1" dirty="0">
                <a:solidFill>
                  <a:schemeClr val="tx2"/>
                </a:solidFill>
              </a:rPr>
              <a:t>Michaela Bergmannová</a:t>
            </a: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33887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3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7" y="3566810"/>
            <a:ext cx="4269715" cy="265111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kraje podpořily projekt</a:t>
            </a: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6468318"/>
          </a:xfrm>
        </p:spPr>
        <p:txBody>
          <a:bodyPr>
            <a:normAutofit fontScale="92500" lnSpcReduction="10000"/>
          </a:bodyPr>
          <a:lstStyle/>
          <a:p>
            <a:pPr marL="0" indent="0">
              <a:buNone/>
            </a:pPr>
            <a:endParaRPr lang="cs-CZ" dirty="0"/>
          </a:p>
          <a:p>
            <a:endParaRPr lang="cs-CZ" dirty="0"/>
          </a:p>
          <a:p>
            <a:pPr marL="0" indent="0">
              <a:buNone/>
            </a:pPr>
            <a:endParaRPr lang="cs-CZ" dirty="0"/>
          </a:p>
          <a:p>
            <a:endParaRPr lang="cs-CZ" dirty="0"/>
          </a:p>
          <a:p>
            <a:endParaRPr lang="cs-CZ" dirty="0"/>
          </a:p>
          <a:p>
            <a:pPr algn="ctr"/>
            <a:endParaRPr lang="cs-CZ" dirty="0"/>
          </a:p>
          <a:p>
            <a:pPr marL="0" indent="0" algn="ctr">
              <a:buNone/>
            </a:pPr>
            <a:endParaRPr lang="cs-CZ" dirty="0"/>
          </a:p>
          <a:p>
            <a:pPr marL="0" indent="0" algn="ctr">
              <a:buNone/>
            </a:pPr>
            <a:r>
              <a:rPr lang="cs-CZ" dirty="0"/>
              <a:t>Královéhradecký kraj</a:t>
            </a:r>
          </a:p>
          <a:p>
            <a:pPr marL="0" indent="0" algn="ctr">
              <a:buNone/>
            </a:pPr>
            <a:r>
              <a:rPr lang="cs-CZ" dirty="0"/>
              <a:t>Moravskoslezský kraj</a:t>
            </a:r>
          </a:p>
          <a:p>
            <a:pPr marL="0" indent="0" algn="ctr">
              <a:buNone/>
            </a:pPr>
            <a:r>
              <a:rPr lang="cs-CZ" dirty="0"/>
              <a:t>Středočeský kraj</a:t>
            </a:r>
          </a:p>
          <a:p>
            <a:pPr marL="0" indent="0" algn="ctr">
              <a:buNone/>
            </a:pPr>
            <a:endParaRPr lang="cs-CZ" sz="1600" i="1" dirty="0"/>
          </a:p>
          <a:p>
            <a:pPr marL="0" indent="0" algn="ctr">
              <a:buNone/>
            </a:pPr>
            <a:r>
              <a:rPr lang="cs-CZ" sz="1600" i="1" dirty="0"/>
              <a:t>Poznámka: v roce 2019 jako první podpořil Liberecký kraj. Úspěšně se jedná ve Zlínském a Olomouckém kraji. V hledáčku je též Plzeňský a Jihomoravský kraj.</a:t>
            </a:r>
          </a:p>
        </p:txBody>
      </p:sp>
      <p:pic>
        <p:nvPicPr>
          <p:cNvPr id="9" name="Obrázek 8">
            <a:extLst>
              <a:ext uri="{FF2B5EF4-FFF2-40B4-BE49-F238E27FC236}">
                <a16:creationId xmlns:a16="http://schemas.microsoft.com/office/drawing/2014/main" id="{92A44307-ACBD-41CB-AA7A-7540011488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050" y="469180"/>
            <a:ext cx="5451594" cy="2894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47415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4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7" y="2772256"/>
            <a:ext cx="4269715" cy="344566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x ročně </a:t>
            </a:r>
          </a:p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vychází </a:t>
            </a:r>
          </a:p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elektronický </a:t>
            </a:r>
          </a:p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Zpravodaj</a:t>
            </a: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Sledujte prosím také konferenci Andersen!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 dirty="0"/>
          </a:p>
          <a:p>
            <a:endParaRPr lang="cs-CZ" dirty="0"/>
          </a:p>
          <a:p>
            <a:endParaRPr lang="cs-CZ" dirty="0"/>
          </a:p>
          <a:p>
            <a:endParaRPr lang="cs-CZ" dirty="0"/>
          </a:p>
          <a:p>
            <a:endParaRPr lang="cs-CZ" dirty="0"/>
          </a:p>
          <a:p>
            <a:pPr marL="0" indent="0" algn="ctr">
              <a:buNone/>
            </a:pPr>
            <a:endParaRPr lang="cs-CZ" dirty="0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1E1BF805-316F-4DD3-B27C-E2D4ECF927A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9872" y="1911966"/>
            <a:ext cx="5614669" cy="2891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083165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4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7" y="2772256"/>
            <a:ext cx="4269715" cy="3445664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metodiky</a:t>
            </a:r>
            <a:endParaRPr lang="cs-CZ" sz="1600" dirty="0">
              <a:solidFill>
                <a:schemeClr val="tx2"/>
              </a:solidFill>
              <a:highlight>
                <a:srgbClr val="FFFF00"/>
              </a:highlight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38775" y="209325"/>
            <a:ext cx="5111750" cy="5853113"/>
          </a:xfrm>
        </p:spPr>
        <p:txBody>
          <a:bodyPr/>
          <a:lstStyle/>
          <a:p>
            <a:endParaRPr lang="cs-CZ" dirty="0"/>
          </a:p>
          <a:p>
            <a:endParaRPr lang="cs-CZ" dirty="0"/>
          </a:p>
          <a:p>
            <a:endParaRPr lang="cs-CZ" dirty="0"/>
          </a:p>
          <a:p>
            <a:endParaRPr lang="cs-CZ" dirty="0"/>
          </a:p>
          <a:p>
            <a:endParaRPr lang="cs-CZ" dirty="0"/>
          </a:p>
          <a:p>
            <a:pPr algn="ctr"/>
            <a:endParaRPr lang="cs-CZ" dirty="0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9F8FB90F-2A8B-46AE-B51E-1446CBC985C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2831" y="312328"/>
            <a:ext cx="2556149" cy="3051277"/>
          </a:xfrm>
          <a:prstGeom prst="rect">
            <a:avLst/>
          </a:prstGeom>
        </p:spPr>
      </p:pic>
      <p:pic>
        <p:nvPicPr>
          <p:cNvPr id="11" name="Obrázek 10">
            <a:extLst>
              <a:ext uri="{FF2B5EF4-FFF2-40B4-BE49-F238E27FC236}">
                <a16:creationId xmlns:a16="http://schemas.microsoft.com/office/drawing/2014/main" id="{52B35DD9-94BE-43EB-AE5E-5AFE721D859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3768" y="290531"/>
            <a:ext cx="2526674" cy="3094873"/>
          </a:xfrm>
          <a:prstGeom prst="rect">
            <a:avLst/>
          </a:prstGeom>
        </p:spPr>
      </p:pic>
      <p:pic>
        <p:nvPicPr>
          <p:cNvPr id="8" name="Obrázek 7">
            <a:extLst>
              <a:ext uri="{FF2B5EF4-FFF2-40B4-BE49-F238E27FC236}">
                <a16:creationId xmlns:a16="http://schemas.microsoft.com/office/drawing/2014/main" id="{FDEDF010-D3D9-4BB9-8B3D-E097E4E5F86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2831" y="3613015"/>
            <a:ext cx="2556149" cy="3036930"/>
          </a:xfrm>
          <a:prstGeom prst="rect">
            <a:avLst/>
          </a:prstGeom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70248603-494F-40D6-9742-1C454486F42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7274" y="3568532"/>
            <a:ext cx="2437178" cy="305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95946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>
              <a:lnSpc>
                <a:spcPct val="90000"/>
              </a:lnSpc>
            </a:pPr>
            <a:r>
              <a:rPr lang="cs-CZ" sz="6000" dirty="0">
                <a:solidFill>
                  <a:schemeClr val="bg1"/>
                </a:solidFill>
              </a:rPr>
              <a:t>Logopedická metodika</a:t>
            </a:r>
            <a:endParaRPr lang="en-US" sz="60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7" y="2772256"/>
            <a:ext cx="4269715" cy="3445664"/>
          </a:xfrm>
        </p:spPr>
        <p:txBody>
          <a:bodyPr vert="horz" lIns="91440" tIns="45720" rIns="91440" bIns="45720" rtlCol="0" anchor="ctr">
            <a:normAutofit fontScale="92500" lnSpcReduction="10000"/>
          </a:bodyPr>
          <a:lstStyle/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  <a:highlight>
                <a:srgbClr val="FFFF00"/>
              </a:highlight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  <a:highlight>
                <a:srgbClr val="FFFF00"/>
              </a:highlight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  <a:highlight>
                <a:srgbClr val="FFFF00"/>
              </a:highlight>
            </a:endParaRP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  <a:highlight>
                <a:srgbClr val="FFFF00"/>
              </a:highlight>
            </a:endParaRPr>
          </a:p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mluvení na dítě je první řečová průprava</a:t>
            </a: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řeč je důležitá k rozvoji myšlení</a:t>
            </a: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předpokladem rozvoje řeči je i dobrá pohybová schopnost</a:t>
            </a: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cs-CZ" sz="1600" b="1" dirty="0">
                <a:solidFill>
                  <a:schemeClr val="tx2"/>
                </a:solidFill>
              </a:rPr>
              <a:t>práce knihovníků může sloužit k logopedické prevenci</a:t>
            </a: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r>
              <a:rPr lang="cs-CZ" sz="1600" i="1" dirty="0">
                <a:solidFill>
                  <a:schemeClr val="tx2"/>
                </a:solidFill>
              </a:rPr>
              <a:t>Poznámka: chystá se 5. metodika</a:t>
            </a:r>
            <a:endParaRPr lang="en-US" sz="1600" i="1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16016" y="209325"/>
            <a:ext cx="3934508" cy="6244011"/>
          </a:xfrm>
        </p:spPr>
        <p:txBody>
          <a:bodyPr>
            <a:normAutofit lnSpcReduction="10000"/>
          </a:bodyPr>
          <a:lstStyle/>
          <a:p>
            <a:endParaRPr lang="cs-CZ" dirty="0"/>
          </a:p>
          <a:p>
            <a:endParaRPr lang="cs-CZ" dirty="0"/>
          </a:p>
          <a:p>
            <a:pPr marL="0" indent="0" algn="ctr">
              <a:buNone/>
            </a:pPr>
            <a:r>
              <a:rPr lang="cs-CZ" dirty="0"/>
              <a:t>OBSAH</a:t>
            </a:r>
          </a:p>
          <a:p>
            <a:pPr algn="ctr"/>
            <a:r>
              <a:rPr lang="cs-CZ" dirty="0"/>
              <a:t>logopedie, vývoj komunikace a jeho narušení</a:t>
            </a:r>
          </a:p>
          <a:p>
            <a:pPr algn="ctr"/>
            <a:r>
              <a:rPr lang="cs-CZ" dirty="0"/>
              <a:t>vliv knihy na vývoj řeči</a:t>
            </a:r>
          </a:p>
          <a:p>
            <a:pPr algn="ctr"/>
            <a:r>
              <a:rPr lang="cs-CZ" dirty="0"/>
              <a:t>už když se dítě narodí</a:t>
            </a:r>
          </a:p>
          <a:p>
            <a:pPr algn="ctr"/>
            <a:r>
              <a:rPr lang="cs-CZ" dirty="0"/>
              <a:t>5 příkladů aktivit</a:t>
            </a:r>
            <a:br>
              <a:rPr lang="cs-CZ" dirty="0"/>
            </a:br>
            <a:r>
              <a:rPr lang="cs-CZ" dirty="0"/>
              <a:t>z knihoven</a:t>
            </a:r>
          </a:p>
        </p:txBody>
      </p:sp>
    </p:spTree>
    <p:extLst>
      <p:ext uri="{BB962C8B-B14F-4D97-AF65-F5344CB8AC3E}">
        <p14:creationId xmlns:p14="http://schemas.microsoft.com/office/powerpoint/2010/main" val="41956703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00ACA1-4C65-4F60-B139-EA3F53C9CC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518"/>
            <a:ext cx="9141714" cy="3490956"/>
            <a:chOff x="651279" y="598259"/>
            <a:chExt cx="10889442" cy="5680742"/>
          </a:xfrm>
        </p:grpSpPr>
        <p:sp>
          <p:nvSpPr>
            <p:cNvPr id="20" name="Color">
              <a:extLst>
                <a:ext uri="{FF2B5EF4-FFF2-40B4-BE49-F238E27FC236}">
                  <a16:creationId xmlns:a16="http://schemas.microsoft.com/office/drawing/2014/main" id="{B79F55E3-994C-4E20-85AB-669EB4A11F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Color">
              <a:extLst>
                <a:ext uri="{FF2B5EF4-FFF2-40B4-BE49-F238E27FC236}">
                  <a16:creationId xmlns:a16="http://schemas.microsoft.com/office/drawing/2014/main" id="{18ED73C6-80DF-4327-90E0-7F3F428C786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09091CB-6D78-4047-BCB3-CDF9CAB7F2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9"/>
            <a:ext cx="4269714" cy="259430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88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5</a:t>
            </a:r>
            <a:endParaRPr lang="en-US" sz="88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4" name="Zástupný symbol pro text 3">
            <a:extLst>
              <a:ext uri="{FF2B5EF4-FFF2-40B4-BE49-F238E27FC236}">
                <a16:creationId xmlns:a16="http://schemas.microsoft.com/office/drawing/2014/main" id="{330588E3-983B-40E5-9097-F905FE89FE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89788" y="2616241"/>
            <a:ext cx="3576830" cy="3601679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cs-CZ" sz="1600" dirty="0">
                <a:solidFill>
                  <a:schemeClr val="tx2"/>
                </a:solidFill>
              </a:rPr>
              <a:t>ročník začal v lednu 2022</a:t>
            </a:r>
          </a:p>
          <a:p>
            <a:pPr algn="ctr">
              <a:lnSpc>
                <a:spcPct val="90000"/>
              </a:lnSpc>
            </a:pPr>
            <a:endParaRPr lang="cs-CZ" sz="1600" dirty="0">
              <a:solidFill>
                <a:schemeClr val="tx2"/>
              </a:solidFill>
            </a:endParaRPr>
          </a:p>
          <a:p>
            <a:pPr algn="ctr"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Zástupný symbol pro obsah 4">
            <a:extLst>
              <a:ext uri="{FF2B5EF4-FFF2-40B4-BE49-F238E27FC236}">
                <a16:creationId xmlns:a16="http://schemas.microsoft.com/office/drawing/2014/main" id="{36CDDBED-B761-4271-894E-895AD28FF3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63621" y="383130"/>
            <a:ext cx="4269715" cy="5944870"/>
          </a:xfrm>
        </p:spPr>
        <p:txBody>
          <a:bodyPr>
            <a:normAutofit fontScale="92500" lnSpcReduction="20000"/>
          </a:bodyPr>
          <a:lstStyle/>
          <a:p>
            <a:endParaRPr lang="cs-CZ" dirty="0"/>
          </a:p>
          <a:p>
            <a:endParaRPr lang="cs-CZ" dirty="0"/>
          </a:p>
          <a:p>
            <a:pPr marL="0" indent="0">
              <a:buNone/>
            </a:pPr>
            <a:r>
              <a:rPr lang="cs-CZ" b="1" dirty="0"/>
              <a:t>Harmonogram roku</a:t>
            </a:r>
          </a:p>
          <a:p>
            <a:pPr marL="0" indent="0">
              <a:buNone/>
            </a:pPr>
            <a:endParaRPr lang="cs-CZ" dirty="0"/>
          </a:p>
          <a:p>
            <a:pPr marL="0" indent="0">
              <a:buNone/>
            </a:pPr>
            <a:r>
              <a:rPr lang="cs-CZ" i="1" dirty="0"/>
              <a:t>leden</a:t>
            </a:r>
            <a:r>
              <a:rPr lang="cs-CZ" dirty="0"/>
              <a:t> – zahájení vítání a setkávání v knihovnách</a:t>
            </a:r>
          </a:p>
          <a:p>
            <a:pPr marL="0" indent="0">
              <a:buNone/>
            </a:pPr>
            <a:r>
              <a:rPr lang="cs-CZ" i="1" dirty="0"/>
              <a:t>duben</a:t>
            </a:r>
            <a:r>
              <a:rPr lang="cs-CZ" dirty="0"/>
              <a:t> – vyhlášení dalšího ročníku</a:t>
            </a:r>
          </a:p>
          <a:p>
            <a:pPr marL="0" indent="0">
              <a:buNone/>
            </a:pPr>
            <a:r>
              <a:rPr lang="cs-CZ" i="1" dirty="0"/>
              <a:t>květen/červen </a:t>
            </a:r>
            <a:r>
              <a:rPr lang="cs-CZ" dirty="0"/>
              <a:t>– objednávky setů</a:t>
            </a:r>
          </a:p>
          <a:p>
            <a:pPr marL="0" indent="0">
              <a:buNone/>
            </a:pPr>
            <a:r>
              <a:rPr lang="cs-CZ" i="1" dirty="0"/>
              <a:t>říjen</a:t>
            </a:r>
            <a:r>
              <a:rPr lang="cs-CZ" dirty="0"/>
              <a:t> – distribuce setů</a:t>
            </a:r>
          </a:p>
          <a:p>
            <a:pPr marL="0" indent="0">
              <a:buNone/>
            </a:pPr>
            <a:r>
              <a:rPr lang="cs-CZ" i="1" dirty="0"/>
              <a:t>prosinec</a:t>
            </a:r>
            <a:r>
              <a:rPr lang="cs-CZ" dirty="0"/>
              <a:t> – závěrečná zpráva</a:t>
            </a:r>
          </a:p>
          <a:p>
            <a:endParaRPr lang="cs-CZ" dirty="0"/>
          </a:p>
          <a:p>
            <a:endParaRPr lang="cs-CZ" dirty="0"/>
          </a:p>
          <a:p>
            <a:pPr algn="ctr"/>
            <a:endParaRPr lang="cs-CZ" dirty="0"/>
          </a:p>
        </p:txBody>
      </p:sp>
      <p:pic>
        <p:nvPicPr>
          <p:cNvPr id="9" name="Obrázek 8">
            <a:extLst>
              <a:ext uri="{FF2B5EF4-FFF2-40B4-BE49-F238E27FC236}">
                <a16:creationId xmlns:a16="http://schemas.microsoft.com/office/drawing/2014/main" id="{BA004564-9667-417D-AAD0-ED8940922F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955" y="4081805"/>
            <a:ext cx="3657578" cy="27431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8823942"/>
      </p:ext>
    </p:extLst>
  </p:cSld>
  <p:clrMapOvr>
    <a:masterClrMapping/>
  </p:clrMapOvr>
</p:sld>
</file>

<file path=ppt/theme/theme1.xml><?xml version="1.0" encoding="utf-8"?>
<a:theme xmlns:a="http://schemas.openxmlformats.org/drawingml/2006/main" name="Motiv systému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546</TotalTime>
  <Words>639</Words>
  <Application>Microsoft Office PowerPoint</Application>
  <PresentationFormat>Předvádění na obrazovce (4:3)</PresentationFormat>
  <Paragraphs>204</Paragraphs>
  <Slides>24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2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24</vt:i4>
      </vt:variant>
    </vt:vector>
  </HeadingPairs>
  <TitlesOfParts>
    <vt:vector size="27" baseType="lpstr">
      <vt:lpstr>Arial</vt:lpstr>
      <vt:lpstr>Calibri</vt:lpstr>
      <vt:lpstr>Motiv systému Office</vt:lpstr>
      <vt:lpstr>S knížkou do života</vt:lpstr>
      <vt:lpstr>Společně rodičům a dětem</vt:lpstr>
      <vt:lpstr>1</vt:lpstr>
      <vt:lpstr>2</vt:lpstr>
      <vt:lpstr>3</vt:lpstr>
      <vt:lpstr>4</vt:lpstr>
      <vt:lpstr>4</vt:lpstr>
      <vt:lpstr>Logopedická metodika</vt:lpstr>
      <vt:lpstr>5</vt:lpstr>
      <vt:lpstr>Objednávky  </vt:lpstr>
      <vt:lpstr>6</vt:lpstr>
      <vt:lpstr>7</vt:lpstr>
      <vt:lpstr>8</vt:lpstr>
      <vt:lpstr>             9   9</vt:lpstr>
      <vt:lpstr>9 </vt:lpstr>
      <vt:lpstr>10</vt:lpstr>
      <vt:lpstr>      31</vt:lpstr>
      <vt:lpstr>50-70 %</vt:lpstr>
      <vt:lpstr>80 Kč</vt:lpstr>
      <vt:lpstr>274</vt:lpstr>
      <vt:lpstr>66.720</vt:lpstr>
      <vt:lpstr>všechny</vt:lpstr>
      <vt:lpstr>Děkujeme za pozornost!</vt:lpstr>
      <vt:lpstr>Prezentace aplikace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 knížkou do života</dc:title>
  <dc:creator>Čižinská Julie</dc:creator>
  <cp:lastModifiedBy>hubertova</cp:lastModifiedBy>
  <cp:revision>63</cp:revision>
  <cp:lastPrinted>2022-03-21T05:49:14Z</cp:lastPrinted>
  <dcterms:created xsi:type="dcterms:W3CDTF">2021-10-17T21:51:41Z</dcterms:created>
  <dcterms:modified xsi:type="dcterms:W3CDTF">2022-03-21T07:02:14Z</dcterms:modified>
</cp:coreProperties>
</file>